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50" r:id="rId1"/>
  </p:sldMasterIdLst>
  <p:notesMasterIdLst>
    <p:notesMasterId r:id="rId35"/>
  </p:notesMasterIdLst>
  <p:handoutMasterIdLst>
    <p:handoutMasterId r:id="rId36"/>
  </p:handoutMasterIdLst>
  <p:sldIdLst>
    <p:sldId id="352" r:id="rId2"/>
    <p:sldId id="600" r:id="rId3"/>
    <p:sldId id="543" r:id="rId4"/>
    <p:sldId id="725" r:id="rId5"/>
    <p:sldId id="726" r:id="rId6"/>
    <p:sldId id="637" r:id="rId7"/>
    <p:sldId id="717" r:id="rId8"/>
    <p:sldId id="713" r:id="rId9"/>
    <p:sldId id="714" r:id="rId10"/>
    <p:sldId id="715" r:id="rId11"/>
    <p:sldId id="716" r:id="rId12"/>
    <p:sldId id="718" r:id="rId13"/>
    <p:sldId id="719" r:id="rId14"/>
    <p:sldId id="720" r:id="rId15"/>
    <p:sldId id="723" r:id="rId16"/>
    <p:sldId id="724" r:id="rId17"/>
    <p:sldId id="727" r:id="rId18"/>
    <p:sldId id="721" r:id="rId19"/>
    <p:sldId id="722" r:id="rId20"/>
    <p:sldId id="728" r:id="rId21"/>
    <p:sldId id="731" r:id="rId22"/>
    <p:sldId id="732" r:id="rId23"/>
    <p:sldId id="733" r:id="rId24"/>
    <p:sldId id="735" r:id="rId25"/>
    <p:sldId id="738" r:id="rId26"/>
    <p:sldId id="736" r:id="rId27"/>
    <p:sldId id="734" r:id="rId28"/>
    <p:sldId id="739" r:id="rId29"/>
    <p:sldId id="740" r:id="rId30"/>
    <p:sldId id="741" r:id="rId31"/>
    <p:sldId id="745" r:id="rId32"/>
    <p:sldId id="623" r:id="rId33"/>
    <p:sldId id="341" r:id="rId34"/>
  </p:sldIdLst>
  <p:sldSz cx="12192000" cy="6858000"/>
  <p:notesSz cx="6858000" cy="9144000"/>
  <p:custDataLst>
    <p:tags r:id="rId37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2F2"/>
    <a:srgbClr val="428B61"/>
    <a:srgbClr val="FF9409"/>
    <a:srgbClr val="D27800"/>
    <a:srgbClr val="58C9E8"/>
    <a:srgbClr val="529C6B"/>
    <a:srgbClr val="C1E9C1"/>
    <a:srgbClr val="F7F5B4"/>
    <a:srgbClr val="EDB2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689" autoAdjust="0"/>
    <p:restoredTop sz="87253" autoAdjust="0"/>
  </p:normalViewPr>
  <p:slideViewPr>
    <p:cSldViewPr snapToGrid="0">
      <p:cViewPr varScale="1">
        <p:scale>
          <a:sx n="90" d="100"/>
          <a:sy n="90" d="100"/>
        </p:scale>
        <p:origin x="141" y="54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39" d="100"/>
        <a:sy n="139" d="100"/>
      </p:scale>
      <p:origin x="0" y="0"/>
    </p:cViewPr>
  </p:sorterViewPr>
  <p:notesViewPr>
    <p:cSldViewPr snapToGrid="0">
      <p:cViewPr varScale="1">
        <p:scale>
          <a:sx n="78" d="100"/>
          <a:sy n="78" d="100"/>
        </p:scale>
        <p:origin x="2709" y="6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gs" Target="tags/tag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26.wmf"/><Relationship Id="rId2" Type="http://schemas.openxmlformats.org/officeDocument/2006/relationships/image" Target="../media/image25.wmf"/><Relationship Id="rId1" Type="http://schemas.openxmlformats.org/officeDocument/2006/relationships/image" Target="../media/image24.wmf"/><Relationship Id="rId4" Type="http://schemas.openxmlformats.org/officeDocument/2006/relationships/image" Target="../media/image27.wmf"/></Relationships>
</file>

<file path=ppt/drawings/_rels/vmlDrawing11.vml.rels><?xml version="1.0" encoding="UTF-8" standalone="yes"?>
<Relationships xmlns="http://schemas.openxmlformats.org/package/2006/relationships"><Relationship Id="rId8" Type="http://schemas.openxmlformats.org/officeDocument/2006/relationships/image" Target="../media/image35.wmf"/><Relationship Id="rId3" Type="http://schemas.openxmlformats.org/officeDocument/2006/relationships/image" Target="../media/image30.wmf"/><Relationship Id="rId7" Type="http://schemas.openxmlformats.org/officeDocument/2006/relationships/image" Target="../media/image34.wmf"/><Relationship Id="rId2" Type="http://schemas.openxmlformats.org/officeDocument/2006/relationships/image" Target="../media/image29.wmf"/><Relationship Id="rId1" Type="http://schemas.openxmlformats.org/officeDocument/2006/relationships/image" Target="../media/image28.wmf"/><Relationship Id="rId6" Type="http://schemas.openxmlformats.org/officeDocument/2006/relationships/image" Target="../media/image33.wmf"/><Relationship Id="rId5" Type="http://schemas.openxmlformats.org/officeDocument/2006/relationships/image" Target="../media/image32.wmf"/><Relationship Id="rId4" Type="http://schemas.openxmlformats.org/officeDocument/2006/relationships/image" Target="../media/image31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wmf"/></Relationships>
</file>

<file path=ppt/drawings/_rels/vmlDrawing13.vml.rels><?xml version="1.0" encoding="UTF-8" standalone="yes"?>
<Relationships xmlns="http://schemas.openxmlformats.org/package/2006/relationships"><Relationship Id="rId2" Type="http://schemas.openxmlformats.org/officeDocument/2006/relationships/image" Target="../media/image38.wmf"/><Relationship Id="rId1" Type="http://schemas.openxmlformats.org/officeDocument/2006/relationships/image" Target="../media/image37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w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wmf"/></Relationships>
</file>

<file path=ppt/drawings/_rels/vmlDrawing16.vml.rels><?xml version="1.0" encoding="UTF-8" standalone="yes"?>
<Relationships xmlns="http://schemas.openxmlformats.org/package/2006/relationships"><Relationship Id="rId3" Type="http://schemas.openxmlformats.org/officeDocument/2006/relationships/image" Target="../media/image43.wmf"/><Relationship Id="rId2" Type="http://schemas.openxmlformats.org/officeDocument/2006/relationships/image" Target="../media/image42.wmf"/><Relationship Id="rId1" Type="http://schemas.openxmlformats.org/officeDocument/2006/relationships/image" Target="../media/image41.wmf"/><Relationship Id="rId5" Type="http://schemas.openxmlformats.org/officeDocument/2006/relationships/image" Target="../media/image45.wmf"/><Relationship Id="rId4" Type="http://schemas.openxmlformats.org/officeDocument/2006/relationships/image" Target="../media/image44.wmf"/></Relationships>
</file>

<file path=ppt/drawings/_rels/vmlDrawing17.vml.rels><?xml version="1.0" encoding="UTF-8" standalone="yes"?>
<Relationships xmlns="http://schemas.openxmlformats.org/package/2006/relationships"><Relationship Id="rId8" Type="http://schemas.openxmlformats.org/officeDocument/2006/relationships/image" Target="../media/image53.wmf"/><Relationship Id="rId3" Type="http://schemas.openxmlformats.org/officeDocument/2006/relationships/image" Target="../media/image48.wmf"/><Relationship Id="rId7" Type="http://schemas.openxmlformats.org/officeDocument/2006/relationships/image" Target="../media/image52.wmf"/><Relationship Id="rId2" Type="http://schemas.openxmlformats.org/officeDocument/2006/relationships/image" Target="../media/image47.wmf"/><Relationship Id="rId1" Type="http://schemas.openxmlformats.org/officeDocument/2006/relationships/image" Target="../media/image46.wmf"/><Relationship Id="rId6" Type="http://schemas.openxmlformats.org/officeDocument/2006/relationships/image" Target="../media/image51.wmf"/><Relationship Id="rId5" Type="http://schemas.openxmlformats.org/officeDocument/2006/relationships/image" Target="../media/image50.wmf"/><Relationship Id="rId4" Type="http://schemas.openxmlformats.org/officeDocument/2006/relationships/image" Target="../media/image49.wmf"/><Relationship Id="rId9" Type="http://schemas.openxmlformats.org/officeDocument/2006/relationships/image" Target="../media/image54.wmf"/></Relationships>
</file>

<file path=ppt/drawings/_rels/vmlDrawing18.vml.rels><?xml version="1.0" encoding="UTF-8" standalone="yes"?>
<Relationships xmlns="http://schemas.openxmlformats.org/package/2006/relationships"><Relationship Id="rId2" Type="http://schemas.openxmlformats.org/officeDocument/2006/relationships/image" Target="../media/image56.wmf"/><Relationship Id="rId1" Type="http://schemas.openxmlformats.org/officeDocument/2006/relationships/image" Target="../media/image55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.wmf"/><Relationship Id="rId1" Type="http://schemas.openxmlformats.org/officeDocument/2006/relationships/image" Target="../media/image9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mf"/><Relationship Id="rId2" Type="http://schemas.openxmlformats.org/officeDocument/2006/relationships/image" Target="../media/image12.wmf"/><Relationship Id="rId1" Type="http://schemas.openxmlformats.org/officeDocument/2006/relationships/image" Target="../media/image11.wmf"/><Relationship Id="rId4" Type="http://schemas.openxmlformats.org/officeDocument/2006/relationships/image" Target="../media/image14.w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16.wmf"/><Relationship Id="rId1" Type="http://schemas.openxmlformats.org/officeDocument/2006/relationships/image" Target="../media/image15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19.wmf"/><Relationship Id="rId2" Type="http://schemas.openxmlformats.org/officeDocument/2006/relationships/image" Target="../media/image18.wmf"/><Relationship Id="rId1" Type="http://schemas.openxmlformats.org/officeDocument/2006/relationships/image" Target="../media/image17.wmf"/><Relationship Id="rId4" Type="http://schemas.openxmlformats.org/officeDocument/2006/relationships/image" Target="../media/image20.w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23.wmf"/><Relationship Id="rId2" Type="http://schemas.openxmlformats.org/officeDocument/2006/relationships/image" Target="../media/image22.wmf"/><Relationship Id="rId1" Type="http://schemas.openxmlformats.org/officeDocument/2006/relationships/image" Target="../media/image21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244DAC75-396F-4FDB-8BE0-CA33BB1C329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6C4871D-DDEA-447A-97E8-429A495A20E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6B6733-D6EA-4356-9C86-D365C2A991E3}" type="datetimeFigureOut">
              <a:rPr lang="zh-CN" altLang="en-US" smtClean="0"/>
              <a:t>2023/5/15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575BB1E-D22E-4A14-A420-F73EF3734BF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85FB482-C401-4FF0-86AA-695D859653C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850980-7627-48BF-80EE-3F52ECE570F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1192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13BBE5-0BEA-4494-9BEF-C8C2F48C9E2D}" type="datetimeFigureOut">
              <a:rPr lang="zh-CN" altLang="en-US" smtClean="0"/>
              <a:t>2023/5/15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CB8912-F0BA-4AD8-8415-DA1F26BCB09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32529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1914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CB8912-F0BA-4AD8-8415-DA1F26BCB09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756159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CB8912-F0BA-4AD8-8415-DA1F26BCB09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944805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+”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是加号，“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-”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是减号，“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×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是乘号，“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÷”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是除号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CB8912-F0BA-4AD8-8415-DA1F26BCB09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280035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CB8912-F0BA-4AD8-8415-DA1F26BCB09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842099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CB8912-F0BA-4AD8-8415-DA1F26BCB09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658861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CB8912-F0BA-4AD8-8415-DA1F26BCB09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749210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CB8912-F0BA-4AD8-8415-DA1F26BCB09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00251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80619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CB8912-F0BA-4AD8-8415-DA1F26BCB09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3095688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CB8912-F0BA-4AD8-8415-DA1F26BCB09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508973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CB8912-F0BA-4AD8-8415-DA1F26BCB09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2080388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CB8912-F0BA-4AD8-8415-DA1F26BCB09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4427998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CB8912-F0BA-4AD8-8415-DA1F26BCB09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3903464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CB8912-F0BA-4AD8-8415-DA1F26BCB09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3182879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CB8912-F0BA-4AD8-8415-DA1F26BCB09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3534644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CB8912-F0BA-4AD8-8415-DA1F26BCB09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1771700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246171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CB8912-F0BA-4AD8-8415-DA1F26BCB09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84473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CB8912-F0BA-4AD8-8415-DA1F26BCB09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2970136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CB8912-F0BA-4AD8-8415-DA1F26BCB09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7646435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CB8912-F0BA-4AD8-8415-DA1F26BCB09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010698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847777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既然是空关系，而且是有元素的，那么说明自己跟自己没有关系，也就是反自反的。</a:t>
            </a:r>
            <a:endParaRPr lang="en-US" altLang="zh-CN" dirty="0"/>
          </a:p>
          <a:p>
            <a:r>
              <a:rPr lang="zh-CN" altLang="en-US" dirty="0"/>
              <a:t>都互相没有关系，所以是对称的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CB8912-F0BA-4AD8-8415-DA1F26BCB09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4422761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CB8912-F0BA-4AD8-8415-DA1F26BCB09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5183874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CB8912-F0BA-4AD8-8415-DA1F26BCB09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056449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CB8912-F0BA-4AD8-8415-DA1F26BCB09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481166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CB8912-F0BA-4AD8-8415-DA1F26BCB09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56278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CB8912-F0BA-4AD8-8415-DA1F26BCB09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006872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07603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CB8912-F0BA-4AD8-8415-DA1F26BCB09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11482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CB8912-F0BA-4AD8-8415-DA1F26BCB09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176468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E78876C5-8D70-44DA-8771-E5D1B3743097}"/>
              </a:ext>
            </a:extLst>
          </p:cNvPr>
          <p:cNvSpPr/>
          <p:nvPr userDrawn="1"/>
        </p:nvSpPr>
        <p:spPr>
          <a:xfrm>
            <a:off x="-1" y="0"/>
            <a:ext cx="1745109" cy="983077"/>
          </a:xfrm>
          <a:prstGeom prst="rect">
            <a:avLst/>
          </a:prstGeom>
          <a:solidFill>
            <a:srgbClr val="C1E9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DFEB0E43-26D8-4AE9-8451-2D5A79D1668B}"/>
              </a:ext>
            </a:extLst>
          </p:cNvPr>
          <p:cNvSpPr/>
          <p:nvPr userDrawn="1"/>
        </p:nvSpPr>
        <p:spPr>
          <a:xfrm>
            <a:off x="1745109" y="983077"/>
            <a:ext cx="10491329" cy="58749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60203E8C-7E1D-4367-9EA2-2A59F9729AFD}"/>
              </a:ext>
            </a:extLst>
          </p:cNvPr>
          <p:cNvCxnSpPr>
            <a:cxnSpLocks/>
          </p:cNvCxnSpPr>
          <p:nvPr userDrawn="1"/>
        </p:nvCxnSpPr>
        <p:spPr>
          <a:xfrm>
            <a:off x="1745109" y="0"/>
            <a:ext cx="0" cy="685800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95EB5EB5-BB5D-4C73-92AB-80FC04BA49B8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983077"/>
            <a:ext cx="12236438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80FA2359-093B-4830-83DE-F6797D3E94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38416" y="6492875"/>
            <a:ext cx="498022" cy="365125"/>
          </a:xfrm>
          <a:prstGeom prst="rect">
            <a:avLst/>
          </a:prstGeom>
          <a:solidFill>
            <a:srgbClr val="C1E9C1"/>
          </a:solidFill>
        </p:spPr>
        <p:txBody>
          <a:bodyPr/>
          <a:lstStyle>
            <a:lvl1pPr algn="ctr">
              <a:defRPr sz="1400" b="1">
                <a:solidFill>
                  <a:sysClr val="windowText" lastClr="000000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defRPr>
            </a:lvl1pPr>
          </a:lstStyle>
          <a:p>
            <a:fld id="{297B5860-9389-40BC-8CED-DD2AAB23A1E9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92960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500"/>
    </mc:Choice>
    <mc:Fallback xmlns="">
      <p:transition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06400" y="3810000"/>
            <a:ext cx="11379200" cy="609600"/>
          </a:xfrm>
        </p:spPr>
        <p:txBody>
          <a:bodyPr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to edit Master title style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06400" y="4343400"/>
            <a:ext cx="11379200" cy="1752600"/>
          </a:xfrm>
        </p:spPr>
        <p:txBody>
          <a:bodyPr/>
          <a:lstStyle>
            <a:lvl1pPr marL="0" indent="0" algn="ctr">
              <a:buFontTx/>
              <a:buNone/>
              <a:defRPr>
                <a:solidFill>
                  <a:srgbClr val="003366"/>
                </a:solidFill>
              </a:defRPr>
            </a:lvl1pPr>
          </a:lstStyle>
          <a:p>
            <a:r>
              <a:rPr lang="en-US" altLang="zh-CN"/>
              <a:t>Click to edit Master subtitle style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87ABFB34-5A41-467D-AB9A-D56B73556E1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C519B1E4-DFBB-44CB-87E9-AAE25DAC9C5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654A9CE0-6BE8-4E15-8AC6-BE7D497DBF2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5BDC027-A609-4E85-80C3-026232E7E4CA}" type="slidenum">
              <a:rPr lang="zh-CN" altLang="en-US"/>
              <a:pPr>
                <a:defRPr/>
              </a:pPr>
              <a:t>‹#›</a:t>
            </a:fld>
            <a:r>
              <a:rPr lang="en-US" altLang="zh-CN"/>
              <a:t>/50</a:t>
            </a:r>
          </a:p>
        </p:txBody>
      </p:sp>
    </p:spTree>
    <p:extLst>
      <p:ext uri="{BB962C8B-B14F-4D97-AF65-F5344CB8AC3E}">
        <p14:creationId xmlns:p14="http://schemas.microsoft.com/office/powerpoint/2010/main" val="3793951072"/>
      </p:ext>
    </p:extLst>
  </p:cSld>
  <p:clrMapOvr>
    <a:masterClrMapping/>
  </p:clrMapOvr>
  <p:transition>
    <p:dissolv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8C64E1D4-1C6B-48AE-B18C-20ADF17CCD0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72EB39C2-ACCB-4F24-8760-8918DD77ACD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84BBB42A-3DDD-479B-91F1-BB7BBE2ABA7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64555AA-B5BA-45AA-885C-686EBB98F563}" type="slidenum">
              <a:rPr lang="zh-CN" altLang="en-US"/>
              <a:pPr>
                <a:defRPr/>
              </a:pPr>
              <a:t>‹#›</a:t>
            </a:fld>
            <a:r>
              <a:rPr lang="en-US" altLang="zh-CN"/>
              <a:t>/50</a:t>
            </a:r>
          </a:p>
        </p:txBody>
      </p:sp>
    </p:spTree>
    <p:extLst>
      <p:ext uri="{BB962C8B-B14F-4D97-AF65-F5344CB8AC3E}">
        <p14:creationId xmlns:p14="http://schemas.microsoft.com/office/powerpoint/2010/main" val="6211864"/>
      </p:ext>
    </p:extLst>
  </p:cSld>
  <p:clrMapOvr>
    <a:masterClrMapping/>
  </p:clrMapOvr>
  <p:transition>
    <p:dissolv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1600" y="76200"/>
            <a:ext cx="11988800" cy="6096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1320800" y="838200"/>
            <a:ext cx="5232400" cy="57150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6756400" y="838200"/>
            <a:ext cx="5232400" cy="27813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6756400" y="3771900"/>
            <a:ext cx="5232400" cy="27813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906D8030-4E7D-496D-9150-C5FE7C00DAD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A8C91BDA-B32C-4177-8246-D44F5CB4D0B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589D36C4-770B-4646-BC33-6DC4936FA98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6D7466E-D64E-46A3-B65A-BADACD754EC7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15348267"/>
      </p:ext>
    </p:extLst>
  </p:cSld>
  <p:clrMapOvr>
    <a:masterClrMapping/>
  </p:clrMapOvr>
  <p:transition>
    <p:dissolv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>
  <p:cSld name="标题，一项大型内容和两项小型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1600" y="76200"/>
            <a:ext cx="11988800" cy="6096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320800" y="838200"/>
            <a:ext cx="5232400" cy="57150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6756400" y="838200"/>
            <a:ext cx="5232400" cy="27813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6756400" y="3771900"/>
            <a:ext cx="5232400" cy="27813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54748062-3542-4659-BA7F-0AB194E2269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E262F4E2-2302-4805-9761-AEC7FFC6059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77B4440C-A44C-4C2A-8017-14006948124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FDEBC4-100A-4F3F-94CB-20187FA687BB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34878421"/>
      </p:ext>
    </p:extLst>
  </p:cSld>
  <p:clrMapOvr>
    <a:masterClrMapping/>
  </p:clrMapOvr>
  <p:transition>
    <p:dissolv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1600" y="76200"/>
            <a:ext cx="11988800" cy="6096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1320800" y="838200"/>
            <a:ext cx="5232400" cy="57150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756400" y="838200"/>
            <a:ext cx="5232400" cy="57150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F77CC63-969D-4C3A-8ACA-8830C046FB4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5C4F2AC-B8BC-42EE-9691-F81BB69CC88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E80DBED-4F83-4201-B176-5365690D139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3ADB857-10E4-41E0-A4FD-6D373B3C4B63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0498412"/>
      </p:ext>
    </p:extLst>
  </p:cSld>
  <p:clrMapOvr>
    <a:masterClrMapping/>
  </p:clrMapOvr>
  <p:transition>
    <p:dissolv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97786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500"/>
    </mc:Choice>
    <mc:Fallback xmlns=""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486228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500"/>
    </mc:Choice>
    <mc:Fallback xmlns=""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515112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500"/>
    </mc:Choice>
    <mc:Fallback xmlns=""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矩形 3"/>
          <p:cNvSpPr/>
          <p:nvPr userDrawn="1"/>
        </p:nvSpPr>
        <p:spPr>
          <a:xfrm>
            <a:off x="7448928" y="6314594"/>
            <a:ext cx="77513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/>
            <a:r>
              <a:rPr lang="en-US" altLang="zh-CN" sz="100" dirty="0">
                <a:solidFill>
                  <a:srgbClr val="529C6B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srgbClr val="529C6B"/>
                </a:solidFill>
                <a:latin typeface="Calibri"/>
                <a:ea typeface="宋体"/>
              </a:rPr>
              <a:t>模板下载：</a:t>
            </a:r>
            <a:r>
              <a:rPr lang="en-US" altLang="zh-CN" sz="100" dirty="0">
                <a:solidFill>
                  <a:srgbClr val="529C6B"/>
                </a:solidFill>
                <a:latin typeface="Calibri"/>
                <a:ea typeface="宋体"/>
              </a:rPr>
              <a:t>www.1ppt.com/moban/          </a:t>
            </a:r>
            <a:r>
              <a:rPr lang="zh-CN" altLang="en-US" sz="100" dirty="0">
                <a:solidFill>
                  <a:srgbClr val="529C6B"/>
                </a:solidFill>
                <a:latin typeface="Calibri"/>
                <a:ea typeface="宋体"/>
              </a:rPr>
              <a:t>行业</a:t>
            </a:r>
            <a:r>
              <a:rPr lang="en-US" altLang="zh-CN" sz="100" dirty="0">
                <a:solidFill>
                  <a:srgbClr val="529C6B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srgbClr val="529C6B"/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srgbClr val="529C6B"/>
                </a:solidFill>
                <a:latin typeface="Calibri"/>
                <a:ea typeface="宋体"/>
              </a:rPr>
              <a:t>www.1ppt.com/hangye/ </a:t>
            </a:r>
          </a:p>
          <a:p>
            <a:pPr defTabSz="914400"/>
            <a:r>
              <a:rPr lang="zh-CN" altLang="en-US" sz="100" dirty="0">
                <a:solidFill>
                  <a:srgbClr val="529C6B"/>
                </a:solidFill>
                <a:latin typeface="Calibri"/>
                <a:ea typeface="宋体"/>
              </a:rPr>
              <a:t>节日</a:t>
            </a:r>
            <a:r>
              <a:rPr lang="en-US" altLang="zh-CN" sz="100" dirty="0">
                <a:solidFill>
                  <a:srgbClr val="529C6B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srgbClr val="529C6B"/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srgbClr val="529C6B"/>
                </a:solidFill>
                <a:latin typeface="Calibri"/>
                <a:ea typeface="宋体"/>
              </a:rPr>
              <a:t>www.1ppt.com/jieri/          PPT</a:t>
            </a:r>
            <a:r>
              <a:rPr lang="zh-CN" altLang="en-US" sz="100" dirty="0">
                <a:solidFill>
                  <a:srgbClr val="529C6B"/>
                </a:solidFill>
                <a:latin typeface="Calibri"/>
                <a:ea typeface="宋体"/>
              </a:rPr>
              <a:t>素材：</a:t>
            </a:r>
            <a:r>
              <a:rPr lang="en-US" altLang="zh-CN" sz="100" dirty="0">
                <a:solidFill>
                  <a:srgbClr val="529C6B"/>
                </a:solidFill>
                <a:latin typeface="Calibri"/>
                <a:ea typeface="宋体"/>
              </a:rPr>
              <a:t>www.1ppt.com/sucai/</a:t>
            </a:r>
          </a:p>
          <a:p>
            <a:pPr defTabSz="914400"/>
            <a:r>
              <a:rPr lang="en-US" altLang="zh-CN" sz="100" dirty="0">
                <a:solidFill>
                  <a:srgbClr val="529C6B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srgbClr val="529C6B"/>
                </a:solidFill>
                <a:latin typeface="Calibri"/>
                <a:ea typeface="宋体"/>
              </a:rPr>
              <a:t>背景图片：</a:t>
            </a:r>
            <a:r>
              <a:rPr lang="en-US" altLang="zh-CN" sz="100" dirty="0">
                <a:solidFill>
                  <a:srgbClr val="529C6B"/>
                </a:solidFill>
                <a:latin typeface="Calibri"/>
                <a:ea typeface="宋体"/>
              </a:rPr>
              <a:t>www.1ppt.com/beijing/        PPT</a:t>
            </a:r>
            <a:r>
              <a:rPr lang="zh-CN" altLang="en-US" sz="100" dirty="0">
                <a:solidFill>
                  <a:srgbClr val="529C6B"/>
                </a:solidFill>
                <a:latin typeface="Calibri"/>
                <a:ea typeface="宋体"/>
              </a:rPr>
              <a:t>图表：</a:t>
            </a:r>
            <a:r>
              <a:rPr lang="en-US" altLang="zh-CN" sz="100" dirty="0">
                <a:solidFill>
                  <a:srgbClr val="529C6B"/>
                </a:solidFill>
                <a:latin typeface="Calibri"/>
                <a:ea typeface="宋体"/>
              </a:rPr>
              <a:t>www.1ppt.com/tubiao/      </a:t>
            </a:r>
          </a:p>
          <a:p>
            <a:pPr defTabSz="914400"/>
            <a:r>
              <a:rPr lang="zh-CN" altLang="en-US" sz="100" dirty="0">
                <a:solidFill>
                  <a:srgbClr val="529C6B"/>
                </a:solidFill>
                <a:latin typeface="Calibri"/>
                <a:ea typeface="宋体"/>
              </a:rPr>
              <a:t>精美</a:t>
            </a:r>
            <a:r>
              <a:rPr lang="en-US" altLang="zh-CN" sz="100" dirty="0">
                <a:solidFill>
                  <a:srgbClr val="529C6B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srgbClr val="529C6B"/>
                </a:solidFill>
                <a:latin typeface="Calibri"/>
                <a:ea typeface="宋体"/>
              </a:rPr>
              <a:t>下载：</a:t>
            </a:r>
            <a:r>
              <a:rPr lang="en-US" altLang="zh-CN" sz="100" dirty="0">
                <a:solidFill>
                  <a:srgbClr val="529C6B"/>
                </a:solidFill>
                <a:latin typeface="Calibri"/>
                <a:ea typeface="宋体"/>
              </a:rPr>
              <a:t>www.1ppt.com/xiazai/         PPT</a:t>
            </a:r>
            <a:r>
              <a:rPr lang="zh-CN" altLang="en-US" sz="100" dirty="0">
                <a:solidFill>
                  <a:srgbClr val="529C6B"/>
                </a:solidFill>
                <a:latin typeface="Calibri"/>
                <a:ea typeface="宋体"/>
              </a:rPr>
              <a:t>教程： </a:t>
            </a:r>
            <a:r>
              <a:rPr lang="en-US" altLang="zh-CN" sz="100" dirty="0">
                <a:solidFill>
                  <a:srgbClr val="529C6B"/>
                </a:solidFill>
                <a:latin typeface="Calibri"/>
                <a:ea typeface="宋体"/>
              </a:rPr>
              <a:t>www.1ppt.com/powerpoint/      </a:t>
            </a:r>
          </a:p>
          <a:p>
            <a:pPr defTabSz="914400"/>
            <a:r>
              <a:rPr lang="en-US" altLang="zh-CN" sz="100" dirty="0">
                <a:solidFill>
                  <a:srgbClr val="529C6B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srgbClr val="529C6B"/>
                </a:solidFill>
                <a:latin typeface="Calibri"/>
                <a:ea typeface="宋体"/>
              </a:rPr>
              <a:t>课件：</a:t>
            </a:r>
            <a:r>
              <a:rPr lang="en-US" altLang="zh-CN" sz="100" dirty="0">
                <a:solidFill>
                  <a:srgbClr val="529C6B"/>
                </a:solidFill>
                <a:latin typeface="Calibri"/>
                <a:ea typeface="宋体"/>
              </a:rPr>
              <a:t>www.1ppt.com/kejian/             </a:t>
            </a:r>
            <a:r>
              <a:rPr lang="zh-CN" altLang="en-US" sz="100" dirty="0">
                <a:solidFill>
                  <a:srgbClr val="529C6B"/>
                </a:solidFill>
                <a:latin typeface="Calibri"/>
                <a:ea typeface="宋体"/>
              </a:rPr>
              <a:t>字体下载：</a:t>
            </a:r>
            <a:r>
              <a:rPr lang="en-US" altLang="zh-CN" sz="100" dirty="0">
                <a:solidFill>
                  <a:srgbClr val="529C6B"/>
                </a:solidFill>
                <a:latin typeface="Calibri"/>
                <a:ea typeface="宋体"/>
              </a:rPr>
              <a:t>www.1ppt.com/ziti/</a:t>
            </a:r>
          </a:p>
          <a:p>
            <a:pPr defTabSz="914400"/>
            <a:r>
              <a:rPr lang="zh-CN" altLang="en-US" sz="100" dirty="0">
                <a:solidFill>
                  <a:srgbClr val="529C6B"/>
                </a:solidFill>
                <a:latin typeface="Calibri"/>
                <a:ea typeface="宋体"/>
              </a:rPr>
              <a:t>工作总结</a:t>
            </a:r>
            <a:r>
              <a:rPr lang="en-US" altLang="zh-CN" sz="100" dirty="0">
                <a:solidFill>
                  <a:srgbClr val="529C6B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srgbClr val="529C6B"/>
                </a:solidFill>
                <a:latin typeface="Calibri"/>
                <a:ea typeface="宋体"/>
              </a:rPr>
              <a:t>：</a:t>
            </a:r>
            <a:r>
              <a:rPr lang="en-US" altLang="zh-CN" sz="100" dirty="0">
                <a:solidFill>
                  <a:srgbClr val="529C6B"/>
                </a:solidFill>
                <a:latin typeface="Calibri"/>
                <a:ea typeface="宋体"/>
              </a:rPr>
              <a:t>www.1ppt.com/xiazai/zongjie/ </a:t>
            </a:r>
            <a:r>
              <a:rPr lang="zh-CN" altLang="en-US" sz="100" dirty="0">
                <a:solidFill>
                  <a:srgbClr val="529C6B"/>
                </a:solidFill>
                <a:latin typeface="Calibri"/>
                <a:ea typeface="宋体"/>
              </a:rPr>
              <a:t>工作计划：</a:t>
            </a:r>
            <a:r>
              <a:rPr lang="en-US" altLang="zh-CN" sz="100" dirty="0">
                <a:solidFill>
                  <a:srgbClr val="529C6B"/>
                </a:solidFill>
                <a:latin typeface="Calibri"/>
                <a:ea typeface="宋体"/>
              </a:rPr>
              <a:t>www.1ppt.com/xiazai/jihua/</a:t>
            </a:r>
          </a:p>
          <a:p>
            <a:pPr defTabSz="914400"/>
            <a:r>
              <a:rPr lang="zh-CN" altLang="en-US" sz="100" dirty="0">
                <a:solidFill>
                  <a:srgbClr val="529C6B"/>
                </a:solidFill>
                <a:latin typeface="Calibri"/>
                <a:ea typeface="宋体"/>
              </a:rPr>
              <a:t>商务</a:t>
            </a:r>
            <a:r>
              <a:rPr lang="en-US" altLang="zh-CN" sz="100" dirty="0">
                <a:solidFill>
                  <a:srgbClr val="529C6B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srgbClr val="529C6B"/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srgbClr val="529C6B"/>
                </a:solidFill>
                <a:latin typeface="Calibri"/>
                <a:ea typeface="宋体"/>
              </a:rPr>
              <a:t>www.1ppt.com/moban/shangwu/  </a:t>
            </a:r>
            <a:r>
              <a:rPr lang="zh-CN" altLang="en-US" sz="100" dirty="0">
                <a:solidFill>
                  <a:srgbClr val="529C6B"/>
                </a:solidFill>
                <a:latin typeface="Calibri"/>
                <a:ea typeface="宋体"/>
              </a:rPr>
              <a:t>个人简历</a:t>
            </a:r>
            <a:r>
              <a:rPr lang="en-US" altLang="zh-CN" sz="100" dirty="0">
                <a:solidFill>
                  <a:srgbClr val="529C6B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srgbClr val="529C6B"/>
                </a:solidFill>
                <a:latin typeface="Calibri"/>
                <a:ea typeface="宋体"/>
              </a:rPr>
              <a:t>：</a:t>
            </a:r>
            <a:r>
              <a:rPr lang="en-US" altLang="zh-CN" sz="100" dirty="0">
                <a:solidFill>
                  <a:srgbClr val="529C6B"/>
                </a:solidFill>
                <a:latin typeface="Calibri"/>
                <a:ea typeface="宋体"/>
              </a:rPr>
              <a:t>www.1ppt.com/xiazai/jianli/  </a:t>
            </a:r>
          </a:p>
          <a:p>
            <a:pPr defTabSz="914400"/>
            <a:r>
              <a:rPr lang="zh-CN" altLang="en-US" sz="100" dirty="0">
                <a:solidFill>
                  <a:srgbClr val="529C6B"/>
                </a:solidFill>
                <a:latin typeface="Calibri"/>
                <a:ea typeface="宋体"/>
              </a:rPr>
              <a:t>毕业答辩</a:t>
            </a:r>
            <a:r>
              <a:rPr lang="en-US" altLang="zh-CN" sz="100" dirty="0">
                <a:solidFill>
                  <a:srgbClr val="529C6B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srgbClr val="529C6B"/>
                </a:solidFill>
                <a:latin typeface="Calibri"/>
                <a:ea typeface="宋体"/>
              </a:rPr>
              <a:t>：</a:t>
            </a:r>
            <a:r>
              <a:rPr lang="en-US" altLang="zh-CN" sz="100" dirty="0">
                <a:solidFill>
                  <a:srgbClr val="529C6B"/>
                </a:solidFill>
                <a:latin typeface="Calibri"/>
                <a:ea typeface="宋体"/>
              </a:rPr>
              <a:t>www.1ppt.com/xiazai/dabian/  </a:t>
            </a:r>
            <a:r>
              <a:rPr lang="zh-CN" altLang="en-US" sz="100" dirty="0">
                <a:solidFill>
                  <a:srgbClr val="529C6B"/>
                </a:solidFill>
                <a:latin typeface="Calibri"/>
                <a:ea typeface="宋体"/>
              </a:rPr>
              <a:t>工作汇报</a:t>
            </a:r>
            <a:r>
              <a:rPr lang="en-US" altLang="zh-CN" sz="100" dirty="0">
                <a:solidFill>
                  <a:srgbClr val="529C6B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srgbClr val="529C6B"/>
                </a:solidFill>
                <a:latin typeface="Calibri"/>
                <a:ea typeface="宋体"/>
              </a:rPr>
              <a:t>：</a:t>
            </a:r>
            <a:r>
              <a:rPr lang="en-US" altLang="zh-CN" sz="100" dirty="0">
                <a:solidFill>
                  <a:srgbClr val="529C6B"/>
                </a:solidFill>
                <a:latin typeface="Calibri"/>
                <a:ea typeface="宋体"/>
              </a:rPr>
              <a:t>www.1ppt.com/xiazai/huibao/    </a:t>
            </a:r>
          </a:p>
          <a:p>
            <a:pPr defTabSz="914400"/>
            <a:r>
              <a:rPr lang="en-US" altLang="zh-CN" sz="100" dirty="0">
                <a:solidFill>
                  <a:srgbClr val="529C6B"/>
                </a:solidFill>
                <a:latin typeface="Calibri"/>
                <a:ea typeface="宋体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46616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500"/>
    </mc:Choice>
    <mc:Fallback xmlns=""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944389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500"/>
    </mc:Choice>
    <mc:Fallback xmlns=""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402379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500"/>
    </mc:Choice>
    <mc:Fallback xmlns="">
      <p:transition spd="slow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872490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500"/>
    </mc:Choice>
    <mc:Fallback xmlns=""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048711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500"/>
    </mc:Choice>
    <mc:Fallback xmlns=""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E4465FC-705D-4684-BD1E-274284C7CAC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5000" b="5000"/>
          <a:stretch/>
        </p:blipFill>
        <p:spPr>
          <a:xfrm>
            <a:off x="-2" y="0"/>
            <a:ext cx="121920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0638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4" r:id="rId2"/>
    <p:sldLayoutId id="2147483655" r:id="rId3"/>
    <p:sldLayoutId id="2147483656" r:id="rId4"/>
    <p:sldLayoutId id="2147483657" r:id="rId5"/>
    <p:sldLayoutId id="2147483658" r:id="rId6"/>
    <p:sldLayoutId id="2147483659" r:id="rId7"/>
    <p:sldLayoutId id="2147483660" r:id="rId8"/>
    <p:sldLayoutId id="2147483661" r:id="rId9"/>
    <p:sldLayoutId id="2147483662" r:id="rId10"/>
    <p:sldLayoutId id="2147483663" r:id="rId11"/>
    <p:sldLayoutId id="2147483664" r:id="rId12"/>
    <p:sldLayoutId id="2147483665" r:id="rId13"/>
    <p:sldLayoutId id="2147483666" r:id="rId14"/>
  </p:sldLayoutIdLst>
  <mc:AlternateContent xmlns:mc="http://schemas.openxmlformats.org/markup-compatibility/2006" xmlns:p14="http://schemas.microsoft.com/office/powerpoint/2010/main">
    <mc:Choice Requires="p14">
      <p:transition spd="slow" p14:dur="10500"/>
    </mc:Choice>
    <mc:Fallback xmlns="">
      <p:transition spd="slow"/>
    </mc:Fallback>
  </mc:AlternateConten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6.wmf"/><Relationship Id="rId4" Type="http://schemas.openxmlformats.org/officeDocument/2006/relationships/oleObject" Target="../embeddings/oleObject2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7.wmf"/><Relationship Id="rId4" Type="http://schemas.openxmlformats.org/officeDocument/2006/relationships/oleObject" Target="../embeddings/oleObject3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8.wmf"/><Relationship Id="rId4" Type="http://schemas.openxmlformats.org/officeDocument/2006/relationships/oleObject" Target="../embeddings/oleObject4.bin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10.w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6.bin"/><Relationship Id="rId5" Type="http://schemas.openxmlformats.org/officeDocument/2006/relationships/image" Target="../media/image9.wmf"/><Relationship Id="rId4" Type="http://schemas.openxmlformats.org/officeDocument/2006/relationships/oleObject" Target="../embeddings/oleObject5.bin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.bin"/><Relationship Id="rId3" Type="http://schemas.openxmlformats.org/officeDocument/2006/relationships/notesSlide" Target="../notesSlides/notesSlide14.xml"/><Relationship Id="rId7" Type="http://schemas.openxmlformats.org/officeDocument/2006/relationships/image" Target="../media/image12.w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8.bin"/><Relationship Id="rId11" Type="http://schemas.openxmlformats.org/officeDocument/2006/relationships/image" Target="../media/image14.wmf"/><Relationship Id="rId5" Type="http://schemas.openxmlformats.org/officeDocument/2006/relationships/image" Target="../media/image11.wmf"/><Relationship Id="rId10" Type="http://schemas.openxmlformats.org/officeDocument/2006/relationships/oleObject" Target="../embeddings/oleObject10.bin"/><Relationship Id="rId4" Type="http://schemas.openxmlformats.org/officeDocument/2006/relationships/oleObject" Target="../embeddings/oleObject7.bin"/><Relationship Id="rId9" Type="http://schemas.openxmlformats.org/officeDocument/2006/relationships/image" Target="../media/image13.w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7" Type="http://schemas.openxmlformats.org/officeDocument/2006/relationships/image" Target="../media/image16.w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12.bin"/><Relationship Id="rId5" Type="http://schemas.openxmlformats.org/officeDocument/2006/relationships/image" Target="../media/image15.wmf"/><Relationship Id="rId4" Type="http://schemas.openxmlformats.org/officeDocument/2006/relationships/oleObject" Target="../embeddings/oleObject11.bin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5.bin"/><Relationship Id="rId3" Type="http://schemas.openxmlformats.org/officeDocument/2006/relationships/notesSlide" Target="../notesSlides/notesSlide16.xml"/><Relationship Id="rId7" Type="http://schemas.openxmlformats.org/officeDocument/2006/relationships/image" Target="../media/image18.w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14.bin"/><Relationship Id="rId11" Type="http://schemas.openxmlformats.org/officeDocument/2006/relationships/image" Target="../media/image20.wmf"/><Relationship Id="rId5" Type="http://schemas.openxmlformats.org/officeDocument/2006/relationships/image" Target="../media/image17.wmf"/><Relationship Id="rId10" Type="http://schemas.openxmlformats.org/officeDocument/2006/relationships/oleObject" Target="../embeddings/oleObject16.bin"/><Relationship Id="rId4" Type="http://schemas.openxmlformats.org/officeDocument/2006/relationships/oleObject" Target="../embeddings/oleObject13.bin"/><Relationship Id="rId9" Type="http://schemas.openxmlformats.org/officeDocument/2006/relationships/image" Target="../media/image19.wm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9.bin"/><Relationship Id="rId3" Type="http://schemas.openxmlformats.org/officeDocument/2006/relationships/notesSlide" Target="../notesSlides/notesSlide18.xml"/><Relationship Id="rId7" Type="http://schemas.openxmlformats.org/officeDocument/2006/relationships/image" Target="../media/image22.w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18.bin"/><Relationship Id="rId5" Type="http://schemas.openxmlformats.org/officeDocument/2006/relationships/image" Target="../media/image21.wmf"/><Relationship Id="rId4" Type="http://schemas.openxmlformats.org/officeDocument/2006/relationships/oleObject" Target="../embeddings/oleObject17.bin"/><Relationship Id="rId9" Type="http://schemas.openxmlformats.org/officeDocument/2006/relationships/image" Target="../media/image23.wm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2.bin"/><Relationship Id="rId3" Type="http://schemas.openxmlformats.org/officeDocument/2006/relationships/notesSlide" Target="../notesSlides/notesSlide19.xml"/><Relationship Id="rId7" Type="http://schemas.openxmlformats.org/officeDocument/2006/relationships/image" Target="../media/image25.w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21.bin"/><Relationship Id="rId11" Type="http://schemas.openxmlformats.org/officeDocument/2006/relationships/image" Target="../media/image27.wmf"/><Relationship Id="rId5" Type="http://schemas.openxmlformats.org/officeDocument/2006/relationships/image" Target="../media/image24.wmf"/><Relationship Id="rId10" Type="http://schemas.openxmlformats.org/officeDocument/2006/relationships/oleObject" Target="../embeddings/oleObject23.bin"/><Relationship Id="rId4" Type="http://schemas.openxmlformats.org/officeDocument/2006/relationships/oleObject" Target="../embeddings/oleObject20.bin"/><Relationship Id="rId9" Type="http://schemas.openxmlformats.org/officeDocument/2006/relationships/image" Target="../media/image26.w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6.bin"/><Relationship Id="rId13" Type="http://schemas.openxmlformats.org/officeDocument/2006/relationships/image" Target="../media/image32.wmf"/><Relationship Id="rId18" Type="http://schemas.openxmlformats.org/officeDocument/2006/relationships/oleObject" Target="../embeddings/oleObject31.bin"/><Relationship Id="rId3" Type="http://schemas.openxmlformats.org/officeDocument/2006/relationships/notesSlide" Target="../notesSlides/notesSlide20.xml"/><Relationship Id="rId7" Type="http://schemas.openxmlformats.org/officeDocument/2006/relationships/image" Target="../media/image29.wmf"/><Relationship Id="rId12" Type="http://schemas.openxmlformats.org/officeDocument/2006/relationships/oleObject" Target="../embeddings/oleObject28.bin"/><Relationship Id="rId17" Type="http://schemas.openxmlformats.org/officeDocument/2006/relationships/image" Target="../media/image34.wmf"/><Relationship Id="rId2" Type="http://schemas.openxmlformats.org/officeDocument/2006/relationships/slideLayout" Target="../slideLayouts/slideLayout1.xml"/><Relationship Id="rId16" Type="http://schemas.openxmlformats.org/officeDocument/2006/relationships/oleObject" Target="../embeddings/oleObject30.bin"/><Relationship Id="rId1" Type="http://schemas.openxmlformats.org/officeDocument/2006/relationships/vmlDrawing" Target="../drawings/vmlDrawing11.vml"/><Relationship Id="rId6" Type="http://schemas.openxmlformats.org/officeDocument/2006/relationships/oleObject" Target="../embeddings/oleObject25.bin"/><Relationship Id="rId11" Type="http://schemas.openxmlformats.org/officeDocument/2006/relationships/image" Target="../media/image31.wmf"/><Relationship Id="rId5" Type="http://schemas.openxmlformats.org/officeDocument/2006/relationships/image" Target="../media/image28.wmf"/><Relationship Id="rId15" Type="http://schemas.openxmlformats.org/officeDocument/2006/relationships/image" Target="../media/image33.wmf"/><Relationship Id="rId10" Type="http://schemas.openxmlformats.org/officeDocument/2006/relationships/oleObject" Target="../embeddings/oleObject27.bin"/><Relationship Id="rId19" Type="http://schemas.openxmlformats.org/officeDocument/2006/relationships/image" Target="../media/image35.wmf"/><Relationship Id="rId4" Type="http://schemas.openxmlformats.org/officeDocument/2006/relationships/oleObject" Target="../embeddings/oleObject24.bin"/><Relationship Id="rId9" Type="http://schemas.openxmlformats.org/officeDocument/2006/relationships/image" Target="../media/image30.wmf"/><Relationship Id="rId14" Type="http://schemas.openxmlformats.org/officeDocument/2006/relationships/oleObject" Target="../embeddings/oleObject29.bin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2.vml"/><Relationship Id="rId5" Type="http://schemas.openxmlformats.org/officeDocument/2006/relationships/image" Target="../media/image36.wmf"/><Relationship Id="rId4" Type="http://schemas.openxmlformats.org/officeDocument/2006/relationships/oleObject" Target="../embeddings/oleObject32.bin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7" Type="http://schemas.openxmlformats.org/officeDocument/2006/relationships/image" Target="../media/image38.w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3.vml"/><Relationship Id="rId6" Type="http://schemas.openxmlformats.org/officeDocument/2006/relationships/oleObject" Target="../embeddings/oleObject34.bin"/><Relationship Id="rId5" Type="http://schemas.openxmlformats.org/officeDocument/2006/relationships/image" Target="../media/image37.wmf"/><Relationship Id="rId4" Type="http://schemas.openxmlformats.org/officeDocument/2006/relationships/oleObject" Target="../embeddings/oleObject33.bin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4.vml"/><Relationship Id="rId5" Type="http://schemas.openxmlformats.org/officeDocument/2006/relationships/image" Target="../media/image39.wmf"/><Relationship Id="rId4" Type="http://schemas.openxmlformats.org/officeDocument/2006/relationships/oleObject" Target="../embeddings/oleObject35.bin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5.vml"/><Relationship Id="rId5" Type="http://schemas.openxmlformats.org/officeDocument/2006/relationships/image" Target="../media/image40.wmf"/><Relationship Id="rId4" Type="http://schemas.openxmlformats.org/officeDocument/2006/relationships/oleObject" Target="../embeddings/oleObject36.bin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9.bin"/><Relationship Id="rId13" Type="http://schemas.openxmlformats.org/officeDocument/2006/relationships/oleObject" Target="../embeddings/oleObject42.bin"/><Relationship Id="rId3" Type="http://schemas.openxmlformats.org/officeDocument/2006/relationships/notesSlide" Target="../notesSlides/notesSlide26.xml"/><Relationship Id="rId7" Type="http://schemas.openxmlformats.org/officeDocument/2006/relationships/image" Target="../media/image42.wmf"/><Relationship Id="rId12" Type="http://schemas.openxmlformats.org/officeDocument/2006/relationships/image" Target="../media/image44.w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6.vml"/><Relationship Id="rId6" Type="http://schemas.openxmlformats.org/officeDocument/2006/relationships/oleObject" Target="../embeddings/oleObject38.bin"/><Relationship Id="rId11" Type="http://schemas.openxmlformats.org/officeDocument/2006/relationships/oleObject" Target="../embeddings/oleObject41.bin"/><Relationship Id="rId5" Type="http://schemas.openxmlformats.org/officeDocument/2006/relationships/image" Target="../media/image41.wmf"/><Relationship Id="rId10" Type="http://schemas.openxmlformats.org/officeDocument/2006/relationships/oleObject" Target="../embeddings/oleObject40.bin"/><Relationship Id="rId4" Type="http://schemas.openxmlformats.org/officeDocument/2006/relationships/oleObject" Target="../embeddings/oleObject37.bin"/><Relationship Id="rId9" Type="http://schemas.openxmlformats.org/officeDocument/2006/relationships/image" Target="../media/image43.wmf"/><Relationship Id="rId14" Type="http://schemas.openxmlformats.org/officeDocument/2006/relationships/image" Target="../media/image45.w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6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5.bin"/><Relationship Id="rId13" Type="http://schemas.openxmlformats.org/officeDocument/2006/relationships/image" Target="../media/image50.wmf"/><Relationship Id="rId18" Type="http://schemas.openxmlformats.org/officeDocument/2006/relationships/oleObject" Target="../embeddings/oleObject50.bin"/><Relationship Id="rId3" Type="http://schemas.openxmlformats.org/officeDocument/2006/relationships/notesSlide" Target="../notesSlides/notesSlide28.xml"/><Relationship Id="rId21" Type="http://schemas.openxmlformats.org/officeDocument/2006/relationships/image" Target="../media/image54.wmf"/><Relationship Id="rId7" Type="http://schemas.openxmlformats.org/officeDocument/2006/relationships/image" Target="../media/image47.wmf"/><Relationship Id="rId12" Type="http://schemas.openxmlformats.org/officeDocument/2006/relationships/oleObject" Target="../embeddings/oleObject47.bin"/><Relationship Id="rId17" Type="http://schemas.openxmlformats.org/officeDocument/2006/relationships/image" Target="../media/image52.wmf"/><Relationship Id="rId2" Type="http://schemas.openxmlformats.org/officeDocument/2006/relationships/slideLayout" Target="../slideLayouts/slideLayout1.xml"/><Relationship Id="rId16" Type="http://schemas.openxmlformats.org/officeDocument/2006/relationships/oleObject" Target="../embeddings/oleObject49.bin"/><Relationship Id="rId20" Type="http://schemas.openxmlformats.org/officeDocument/2006/relationships/oleObject" Target="../embeddings/oleObject51.bin"/><Relationship Id="rId1" Type="http://schemas.openxmlformats.org/officeDocument/2006/relationships/vmlDrawing" Target="../drawings/vmlDrawing17.vml"/><Relationship Id="rId6" Type="http://schemas.openxmlformats.org/officeDocument/2006/relationships/oleObject" Target="../embeddings/oleObject44.bin"/><Relationship Id="rId11" Type="http://schemas.openxmlformats.org/officeDocument/2006/relationships/image" Target="../media/image49.wmf"/><Relationship Id="rId5" Type="http://schemas.openxmlformats.org/officeDocument/2006/relationships/image" Target="../media/image46.wmf"/><Relationship Id="rId15" Type="http://schemas.openxmlformats.org/officeDocument/2006/relationships/image" Target="../media/image51.wmf"/><Relationship Id="rId10" Type="http://schemas.openxmlformats.org/officeDocument/2006/relationships/oleObject" Target="../embeddings/oleObject46.bin"/><Relationship Id="rId19" Type="http://schemas.openxmlformats.org/officeDocument/2006/relationships/image" Target="../media/image53.wmf"/><Relationship Id="rId4" Type="http://schemas.openxmlformats.org/officeDocument/2006/relationships/oleObject" Target="../embeddings/oleObject43.bin"/><Relationship Id="rId9" Type="http://schemas.openxmlformats.org/officeDocument/2006/relationships/image" Target="../media/image48.wmf"/><Relationship Id="rId14" Type="http://schemas.openxmlformats.org/officeDocument/2006/relationships/oleObject" Target="../embeddings/oleObject48.bin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7" Type="http://schemas.openxmlformats.org/officeDocument/2006/relationships/image" Target="../media/image56.w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8.vml"/><Relationship Id="rId6" Type="http://schemas.openxmlformats.org/officeDocument/2006/relationships/oleObject" Target="../embeddings/oleObject53.bin"/><Relationship Id="rId5" Type="http://schemas.openxmlformats.org/officeDocument/2006/relationships/image" Target="../media/image55.wmf"/><Relationship Id="rId4" Type="http://schemas.openxmlformats.org/officeDocument/2006/relationships/oleObject" Target="../embeddings/oleObject52.bin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7" Type="http://schemas.openxmlformats.org/officeDocument/2006/relationships/image" Target="../media/image3.w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97797DE-7568-454D-9880-D53156F8EC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6822">
            <a:off x="2512756" y="-418718"/>
            <a:ext cx="7357502" cy="6737367"/>
          </a:xfrm>
          <a:prstGeom prst="rect">
            <a:avLst/>
          </a:prstGeom>
        </p:spPr>
      </p:pic>
      <p:grpSp>
        <p:nvGrpSpPr>
          <p:cNvPr id="4" name="Group 44">
            <a:extLst>
              <a:ext uri="{FF2B5EF4-FFF2-40B4-BE49-F238E27FC236}">
                <a16:creationId xmlns:a16="http://schemas.microsoft.com/office/drawing/2014/main" id="{3CD5A73F-81C9-4328-AC1B-5D8078E0F5D1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332414" y="5414174"/>
            <a:ext cx="1527175" cy="273302"/>
            <a:chOff x="2062" y="3556"/>
            <a:chExt cx="1749" cy="313"/>
          </a:xfrm>
        </p:grpSpPr>
        <p:sp>
          <p:nvSpPr>
            <p:cNvPr id="5" name="Freeform 45">
              <a:extLst>
                <a:ext uri="{FF2B5EF4-FFF2-40B4-BE49-F238E27FC236}">
                  <a16:creationId xmlns:a16="http://schemas.microsoft.com/office/drawing/2014/main" id="{B4209274-CEDA-4CF1-95C3-DAF16154AD7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62" y="3562"/>
              <a:ext cx="252" cy="301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" name="Freeform 46">
              <a:extLst>
                <a:ext uri="{FF2B5EF4-FFF2-40B4-BE49-F238E27FC236}">
                  <a16:creationId xmlns:a16="http://schemas.microsoft.com/office/drawing/2014/main" id="{E7090F7D-6EFE-4388-9C68-8BEE6A2DF62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43" y="3562"/>
              <a:ext cx="251" cy="301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" name="Freeform 47">
              <a:extLst>
                <a:ext uri="{FF2B5EF4-FFF2-40B4-BE49-F238E27FC236}">
                  <a16:creationId xmlns:a16="http://schemas.microsoft.com/office/drawing/2014/main" id="{DF03B5F7-56EA-4275-AAC8-5CDA5425E29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20" y="3570"/>
              <a:ext cx="252" cy="299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" name="Freeform 48">
              <a:extLst>
                <a:ext uri="{FF2B5EF4-FFF2-40B4-BE49-F238E27FC236}">
                  <a16:creationId xmlns:a16="http://schemas.microsoft.com/office/drawing/2014/main" id="{4DAD4D92-E8FE-46ED-BE2E-B6408E7DD2D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98" y="3570"/>
              <a:ext cx="251" cy="299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C1E9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Freeform 49">
              <a:extLst>
                <a:ext uri="{FF2B5EF4-FFF2-40B4-BE49-F238E27FC236}">
                  <a16:creationId xmlns:a16="http://schemas.microsoft.com/office/drawing/2014/main" id="{8FFDF5C7-EFCE-474A-8590-6E835951CBA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59" y="3556"/>
              <a:ext cx="252" cy="299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D53B8655-7C44-44E1-8CA6-0B5A3E216FCF}"/>
              </a:ext>
            </a:extLst>
          </p:cNvPr>
          <p:cNvSpPr txBox="1"/>
          <p:nvPr/>
        </p:nvSpPr>
        <p:spPr>
          <a:xfrm>
            <a:off x="0" y="2542132"/>
            <a:ext cx="12192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9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离散数学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89D842A-2767-4AC4-87B3-DF41DFEFD3B8}"/>
              </a:ext>
            </a:extLst>
          </p:cNvPr>
          <p:cNvSpPr txBox="1"/>
          <p:nvPr/>
        </p:nvSpPr>
        <p:spPr>
          <a:xfrm>
            <a:off x="3490823" y="4125398"/>
            <a:ext cx="5378291" cy="132626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/>
          </a:bodyPr>
          <a:lstStyle/>
          <a:p>
            <a:pPr algn="ctr">
              <a:lnSpc>
                <a:spcPct val="114000"/>
              </a:lnSpc>
            </a:pPr>
            <a:r>
              <a:rPr lang="en-US" altLang="zh-CN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Discrete Mathematics </a:t>
            </a:r>
          </a:p>
          <a:p>
            <a:pPr algn="ctr">
              <a:lnSpc>
                <a:spcPct val="114000"/>
              </a:lnSpc>
            </a:pPr>
            <a:r>
              <a:rPr lang="zh-CN" altLang="en-US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rPr>
              <a:t>钟芳明</a:t>
            </a:r>
            <a:endParaRPr lang="en-US" altLang="zh-CN" sz="3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楷体" panose="02010600040101010101" pitchFamily="2" charset="-122"/>
              <a:ea typeface="华文楷体" panose="02010600040101010101" pitchFamily="2" charset="-122"/>
              <a:cs typeface="+mn-ea"/>
              <a:sym typeface="+mn-lt"/>
            </a:endParaRPr>
          </a:p>
        </p:txBody>
      </p:sp>
      <p:grpSp>
        <p:nvGrpSpPr>
          <p:cNvPr id="12" name="Group 4">
            <a:extLst>
              <a:ext uri="{FF2B5EF4-FFF2-40B4-BE49-F238E27FC236}">
                <a16:creationId xmlns:a16="http://schemas.microsoft.com/office/drawing/2014/main" id="{5DF987BA-4218-4F92-AFC1-84A9768C4319}"/>
              </a:ext>
            </a:extLst>
          </p:cNvPr>
          <p:cNvGrpSpPr>
            <a:grpSpLocks noChangeAspect="1"/>
          </p:cNvGrpSpPr>
          <p:nvPr/>
        </p:nvGrpSpPr>
        <p:grpSpPr bwMode="auto">
          <a:xfrm rot="2136143">
            <a:off x="9694576" y="3873168"/>
            <a:ext cx="1906587" cy="2565400"/>
            <a:chOff x="1260" y="774"/>
            <a:chExt cx="1201" cy="1616"/>
          </a:xfrm>
          <a:solidFill>
            <a:schemeClr val="bg1"/>
          </a:solidFill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9CC12FE4-63B0-4BE2-80AC-C110C1F849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60" y="774"/>
              <a:ext cx="1201" cy="1616"/>
            </a:xfrm>
            <a:custGeom>
              <a:avLst/>
              <a:gdLst>
                <a:gd name="T0" fmla="*/ 426 w 448"/>
                <a:gd name="T1" fmla="*/ 21 h 603"/>
                <a:gd name="T2" fmla="*/ 418 w 448"/>
                <a:gd name="T3" fmla="*/ 16 h 603"/>
                <a:gd name="T4" fmla="*/ 27 w 448"/>
                <a:gd name="T5" fmla="*/ 31 h 603"/>
                <a:gd name="T6" fmla="*/ 23 w 448"/>
                <a:gd name="T7" fmla="*/ 36 h 603"/>
                <a:gd name="T8" fmla="*/ 14 w 448"/>
                <a:gd name="T9" fmla="*/ 71 h 603"/>
                <a:gd name="T10" fmla="*/ 26 w 448"/>
                <a:gd name="T11" fmla="*/ 93 h 603"/>
                <a:gd name="T12" fmla="*/ 14 w 448"/>
                <a:gd name="T13" fmla="*/ 118 h 603"/>
                <a:gd name="T14" fmla="*/ 29 w 448"/>
                <a:gd name="T15" fmla="*/ 139 h 603"/>
                <a:gd name="T16" fmla="*/ 14 w 448"/>
                <a:gd name="T17" fmla="*/ 164 h 603"/>
                <a:gd name="T18" fmla="*/ 32 w 448"/>
                <a:gd name="T19" fmla="*/ 184 h 603"/>
                <a:gd name="T20" fmla="*/ 17 w 448"/>
                <a:gd name="T21" fmla="*/ 211 h 603"/>
                <a:gd name="T22" fmla="*/ 35 w 448"/>
                <a:gd name="T23" fmla="*/ 232 h 603"/>
                <a:gd name="T24" fmla="*/ 26 w 448"/>
                <a:gd name="T25" fmla="*/ 258 h 603"/>
                <a:gd name="T26" fmla="*/ 38 w 448"/>
                <a:gd name="T27" fmla="*/ 284 h 603"/>
                <a:gd name="T28" fmla="*/ 24 w 448"/>
                <a:gd name="T29" fmla="*/ 314 h 603"/>
                <a:gd name="T30" fmla="*/ 41 w 448"/>
                <a:gd name="T31" fmla="*/ 336 h 603"/>
                <a:gd name="T32" fmla="*/ 32 w 448"/>
                <a:gd name="T33" fmla="*/ 361 h 603"/>
                <a:gd name="T34" fmla="*/ 43 w 448"/>
                <a:gd name="T35" fmla="*/ 380 h 603"/>
                <a:gd name="T36" fmla="*/ 28 w 448"/>
                <a:gd name="T37" fmla="*/ 417 h 603"/>
                <a:gd name="T38" fmla="*/ 45 w 448"/>
                <a:gd name="T39" fmla="*/ 439 h 603"/>
                <a:gd name="T40" fmla="*/ 32 w 448"/>
                <a:gd name="T41" fmla="*/ 482 h 603"/>
                <a:gd name="T42" fmla="*/ 45 w 448"/>
                <a:gd name="T43" fmla="*/ 503 h 603"/>
                <a:gd name="T44" fmla="*/ 28 w 448"/>
                <a:gd name="T45" fmla="*/ 535 h 603"/>
                <a:gd name="T46" fmla="*/ 45 w 448"/>
                <a:gd name="T47" fmla="*/ 557 h 603"/>
                <a:gd name="T48" fmla="*/ 55 w 448"/>
                <a:gd name="T49" fmla="*/ 596 h 603"/>
                <a:gd name="T50" fmla="*/ 60 w 448"/>
                <a:gd name="T51" fmla="*/ 557 h 603"/>
                <a:gd name="T52" fmla="*/ 56 w 448"/>
                <a:gd name="T53" fmla="*/ 535 h 603"/>
                <a:gd name="T54" fmla="*/ 71 w 448"/>
                <a:gd name="T55" fmla="*/ 503 h 603"/>
                <a:gd name="T56" fmla="*/ 56 w 448"/>
                <a:gd name="T57" fmla="*/ 482 h 603"/>
                <a:gd name="T58" fmla="*/ 64 w 448"/>
                <a:gd name="T59" fmla="*/ 439 h 603"/>
                <a:gd name="T60" fmla="*/ 55 w 448"/>
                <a:gd name="T61" fmla="*/ 417 h 603"/>
                <a:gd name="T62" fmla="*/ 64 w 448"/>
                <a:gd name="T63" fmla="*/ 381 h 603"/>
                <a:gd name="T64" fmla="*/ 53 w 448"/>
                <a:gd name="T65" fmla="*/ 358 h 603"/>
                <a:gd name="T66" fmla="*/ 54 w 448"/>
                <a:gd name="T67" fmla="*/ 339 h 603"/>
                <a:gd name="T68" fmla="*/ 51 w 448"/>
                <a:gd name="T69" fmla="*/ 316 h 603"/>
                <a:gd name="T70" fmla="*/ 57 w 448"/>
                <a:gd name="T71" fmla="*/ 285 h 603"/>
                <a:gd name="T72" fmla="*/ 48 w 448"/>
                <a:gd name="T73" fmla="*/ 264 h 603"/>
                <a:gd name="T74" fmla="*/ 50 w 448"/>
                <a:gd name="T75" fmla="*/ 235 h 603"/>
                <a:gd name="T76" fmla="*/ 45 w 448"/>
                <a:gd name="T77" fmla="*/ 212 h 603"/>
                <a:gd name="T78" fmla="*/ 57 w 448"/>
                <a:gd name="T79" fmla="*/ 182 h 603"/>
                <a:gd name="T80" fmla="*/ 41 w 448"/>
                <a:gd name="T81" fmla="*/ 162 h 603"/>
                <a:gd name="T82" fmla="*/ 57 w 448"/>
                <a:gd name="T83" fmla="*/ 139 h 603"/>
                <a:gd name="T84" fmla="*/ 39 w 448"/>
                <a:gd name="T85" fmla="*/ 118 h 603"/>
                <a:gd name="T86" fmla="*/ 49 w 448"/>
                <a:gd name="T87" fmla="*/ 93 h 603"/>
                <a:gd name="T88" fmla="*/ 36 w 448"/>
                <a:gd name="T89" fmla="*/ 71 h 603"/>
                <a:gd name="T90" fmla="*/ 220 w 448"/>
                <a:gd name="T91" fmla="*/ 13 h 603"/>
                <a:gd name="T92" fmla="*/ 415 w 448"/>
                <a:gd name="T93" fmla="*/ 348 h 603"/>
                <a:gd name="T94" fmla="*/ 415 w 448"/>
                <a:gd name="T95" fmla="*/ 573 h 603"/>
                <a:gd name="T96" fmla="*/ 427 w 448"/>
                <a:gd name="T97" fmla="*/ 354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48" h="603">
                  <a:moveTo>
                    <a:pt x="427" y="354"/>
                  </a:moveTo>
                  <a:cubicBezTo>
                    <a:pt x="419" y="243"/>
                    <a:pt x="426" y="132"/>
                    <a:pt x="426" y="21"/>
                  </a:cubicBezTo>
                  <a:cubicBezTo>
                    <a:pt x="426" y="17"/>
                    <a:pt x="422" y="16"/>
                    <a:pt x="419" y="17"/>
                  </a:cubicBezTo>
                  <a:cubicBezTo>
                    <a:pt x="419" y="16"/>
                    <a:pt x="419" y="16"/>
                    <a:pt x="418" y="16"/>
                  </a:cubicBezTo>
                  <a:cubicBezTo>
                    <a:pt x="353" y="4"/>
                    <a:pt x="286" y="0"/>
                    <a:pt x="220" y="2"/>
                  </a:cubicBezTo>
                  <a:cubicBezTo>
                    <a:pt x="155" y="3"/>
                    <a:pt x="88" y="9"/>
                    <a:pt x="27" y="31"/>
                  </a:cubicBezTo>
                  <a:cubicBezTo>
                    <a:pt x="26" y="31"/>
                    <a:pt x="26" y="31"/>
                    <a:pt x="26" y="31"/>
                  </a:cubicBezTo>
                  <a:cubicBezTo>
                    <a:pt x="24" y="31"/>
                    <a:pt x="23" y="33"/>
                    <a:pt x="23" y="36"/>
                  </a:cubicBezTo>
                  <a:cubicBezTo>
                    <a:pt x="23" y="48"/>
                    <a:pt x="24" y="59"/>
                    <a:pt x="25" y="71"/>
                  </a:cubicBezTo>
                  <a:cubicBezTo>
                    <a:pt x="14" y="71"/>
                    <a:pt x="14" y="71"/>
                    <a:pt x="14" y="71"/>
                  </a:cubicBezTo>
                  <a:cubicBezTo>
                    <a:pt x="0" y="71"/>
                    <a:pt x="0" y="93"/>
                    <a:pt x="14" y="93"/>
                  </a:cubicBezTo>
                  <a:cubicBezTo>
                    <a:pt x="26" y="93"/>
                    <a:pt x="26" y="93"/>
                    <a:pt x="26" y="93"/>
                  </a:cubicBezTo>
                  <a:cubicBezTo>
                    <a:pt x="27" y="101"/>
                    <a:pt x="27" y="109"/>
                    <a:pt x="28" y="118"/>
                  </a:cubicBezTo>
                  <a:cubicBezTo>
                    <a:pt x="14" y="118"/>
                    <a:pt x="14" y="118"/>
                    <a:pt x="14" y="118"/>
                  </a:cubicBezTo>
                  <a:cubicBezTo>
                    <a:pt x="0" y="118"/>
                    <a:pt x="0" y="139"/>
                    <a:pt x="14" y="139"/>
                  </a:cubicBezTo>
                  <a:cubicBezTo>
                    <a:pt x="29" y="139"/>
                    <a:pt x="29" y="139"/>
                    <a:pt x="29" y="139"/>
                  </a:cubicBezTo>
                  <a:cubicBezTo>
                    <a:pt x="30" y="147"/>
                    <a:pt x="30" y="155"/>
                    <a:pt x="31" y="163"/>
                  </a:cubicBezTo>
                  <a:cubicBezTo>
                    <a:pt x="25" y="163"/>
                    <a:pt x="19" y="164"/>
                    <a:pt x="14" y="164"/>
                  </a:cubicBezTo>
                  <a:cubicBezTo>
                    <a:pt x="0" y="164"/>
                    <a:pt x="0" y="186"/>
                    <a:pt x="14" y="186"/>
                  </a:cubicBezTo>
                  <a:cubicBezTo>
                    <a:pt x="20" y="185"/>
                    <a:pt x="26" y="185"/>
                    <a:pt x="32" y="184"/>
                  </a:cubicBezTo>
                  <a:cubicBezTo>
                    <a:pt x="33" y="193"/>
                    <a:pt x="33" y="202"/>
                    <a:pt x="34" y="211"/>
                  </a:cubicBezTo>
                  <a:cubicBezTo>
                    <a:pt x="28" y="211"/>
                    <a:pt x="23" y="211"/>
                    <a:pt x="17" y="211"/>
                  </a:cubicBezTo>
                  <a:cubicBezTo>
                    <a:pt x="4" y="211"/>
                    <a:pt x="4" y="232"/>
                    <a:pt x="17" y="232"/>
                  </a:cubicBezTo>
                  <a:cubicBezTo>
                    <a:pt x="23" y="232"/>
                    <a:pt x="29" y="232"/>
                    <a:pt x="35" y="232"/>
                  </a:cubicBezTo>
                  <a:cubicBezTo>
                    <a:pt x="36" y="242"/>
                    <a:pt x="36" y="252"/>
                    <a:pt x="37" y="263"/>
                  </a:cubicBezTo>
                  <a:cubicBezTo>
                    <a:pt x="33" y="262"/>
                    <a:pt x="30" y="260"/>
                    <a:pt x="26" y="258"/>
                  </a:cubicBezTo>
                  <a:cubicBezTo>
                    <a:pt x="15" y="251"/>
                    <a:pt x="4" y="270"/>
                    <a:pt x="16" y="277"/>
                  </a:cubicBezTo>
                  <a:cubicBezTo>
                    <a:pt x="23" y="281"/>
                    <a:pt x="30" y="283"/>
                    <a:pt x="38" y="284"/>
                  </a:cubicBezTo>
                  <a:cubicBezTo>
                    <a:pt x="39" y="294"/>
                    <a:pt x="39" y="305"/>
                    <a:pt x="40" y="315"/>
                  </a:cubicBezTo>
                  <a:cubicBezTo>
                    <a:pt x="35" y="314"/>
                    <a:pt x="30" y="314"/>
                    <a:pt x="24" y="314"/>
                  </a:cubicBezTo>
                  <a:cubicBezTo>
                    <a:pt x="11" y="314"/>
                    <a:pt x="11" y="335"/>
                    <a:pt x="24" y="335"/>
                  </a:cubicBezTo>
                  <a:cubicBezTo>
                    <a:pt x="30" y="335"/>
                    <a:pt x="36" y="336"/>
                    <a:pt x="41" y="336"/>
                  </a:cubicBezTo>
                  <a:cubicBezTo>
                    <a:pt x="41" y="344"/>
                    <a:pt x="42" y="351"/>
                    <a:pt x="42" y="359"/>
                  </a:cubicBezTo>
                  <a:cubicBezTo>
                    <a:pt x="39" y="359"/>
                    <a:pt x="36" y="360"/>
                    <a:pt x="32" y="361"/>
                  </a:cubicBezTo>
                  <a:cubicBezTo>
                    <a:pt x="19" y="365"/>
                    <a:pt x="25" y="385"/>
                    <a:pt x="38" y="381"/>
                  </a:cubicBezTo>
                  <a:cubicBezTo>
                    <a:pt x="40" y="381"/>
                    <a:pt x="41" y="381"/>
                    <a:pt x="43" y="380"/>
                  </a:cubicBezTo>
                  <a:cubicBezTo>
                    <a:pt x="43" y="393"/>
                    <a:pt x="44" y="405"/>
                    <a:pt x="44" y="417"/>
                  </a:cubicBezTo>
                  <a:cubicBezTo>
                    <a:pt x="28" y="417"/>
                    <a:pt x="28" y="417"/>
                    <a:pt x="28" y="417"/>
                  </a:cubicBezTo>
                  <a:cubicBezTo>
                    <a:pt x="14" y="417"/>
                    <a:pt x="14" y="439"/>
                    <a:pt x="28" y="439"/>
                  </a:cubicBezTo>
                  <a:cubicBezTo>
                    <a:pt x="45" y="439"/>
                    <a:pt x="45" y="439"/>
                    <a:pt x="45" y="439"/>
                  </a:cubicBezTo>
                  <a:cubicBezTo>
                    <a:pt x="45" y="453"/>
                    <a:pt x="45" y="467"/>
                    <a:pt x="45" y="482"/>
                  </a:cubicBezTo>
                  <a:cubicBezTo>
                    <a:pt x="32" y="482"/>
                    <a:pt x="32" y="482"/>
                    <a:pt x="32" y="482"/>
                  </a:cubicBezTo>
                  <a:cubicBezTo>
                    <a:pt x="18" y="482"/>
                    <a:pt x="18" y="503"/>
                    <a:pt x="32" y="503"/>
                  </a:cubicBezTo>
                  <a:cubicBezTo>
                    <a:pt x="45" y="503"/>
                    <a:pt x="45" y="503"/>
                    <a:pt x="45" y="503"/>
                  </a:cubicBezTo>
                  <a:cubicBezTo>
                    <a:pt x="45" y="514"/>
                    <a:pt x="45" y="524"/>
                    <a:pt x="45" y="535"/>
                  </a:cubicBezTo>
                  <a:cubicBezTo>
                    <a:pt x="28" y="535"/>
                    <a:pt x="28" y="535"/>
                    <a:pt x="28" y="535"/>
                  </a:cubicBezTo>
                  <a:cubicBezTo>
                    <a:pt x="14" y="535"/>
                    <a:pt x="14" y="557"/>
                    <a:pt x="28" y="557"/>
                  </a:cubicBezTo>
                  <a:cubicBezTo>
                    <a:pt x="45" y="557"/>
                    <a:pt x="45" y="557"/>
                    <a:pt x="45" y="557"/>
                  </a:cubicBezTo>
                  <a:cubicBezTo>
                    <a:pt x="45" y="570"/>
                    <a:pt x="45" y="583"/>
                    <a:pt x="44" y="596"/>
                  </a:cubicBezTo>
                  <a:cubicBezTo>
                    <a:pt x="44" y="603"/>
                    <a:pt x="55" y="603"/>
                    <a:pt x="55" y="596"/>
                  </a:cubicBezTo>
                  <a:cubicBezTo>
                    <a:pt x="55" y="583"/>
                    <a:pt x="56" y="570"/>
                    <a:pt x="56" y="557"/>
                  </a:cubicBezTo>
                  <a:cubicBezTo>
                    <a:pt x="60" y="557"/>
                    <a:pt x="60" y="557"/>
                    <a:pt x="60" y="557"/>
                  </a:cubicBezTo>
                  <a:cubicBezTo>
                    <a:pt x="74" y="557"/>
                    <a:pt x="74" y="535"/>
                    <a:pt x="60" y="535"/>
                  </a:cubicBezTo>
                  <a:cubicBezTo>
                    <a:pt x="56" y="535"/>
                    <a:pt x="56" y="535"/>
                    <a:pt x="56" y="535"/>
                  </a:cubicBezTo>
                  <a:cubicBezTo>
                    <a:pt x="56" y="524"/>
                    <a:pt x="56" y="514"/>
                    <a:pt x="56" y="503"/>
                  </a:cubicBezTo>
                  <a:cubicBezTo>
                    <a:pt x="71" y="503"/>
                    <a:pt x="71" y="503"/>
                    <a:pt x="71" y="503"/>
                  </a:cubicBezTo>
                  <a:cubicBezTo>
                    <a:pt x="85" y="503"/>
                    <a:pt x="85" y="482"/>
                    <a:pt x="71" y="482"/>
                  </a:cubicBezTo>
                  <a:cubicBezTo>
                    <a:pt x="56" y="482"/>
                    <a:pt x="56" y="482"/>
                    <a:pt x="56" y="482"/>
                  </a:cubicBezTo>
                  <a:cubicBezTo>
                    <a:pt x="56" y="467"/>
                    <a:pt x="56" y="453"/>
                    <a:pt x="55" y="439"/>
                  </a:cubicBezTo>
                  <a:cubicBezTo>
                    <a:pt x="64" y="439"/>
                    <a:pt x="64" y="439"/>
                    <a:pt x="64" y="439"/>
                  </a:cubicBezTo>
                  <a:cubicBezTo>
                    <a:pt x="78" y="439"/>
                    <a:pt x="78" y="417"/>
                    <a:pt x="64" y="417"/>
                  </a:cubicBezTo>
                  <a:cubicBezTo>
                    <a:pt x="55" y="417"/>
                    <a:pt x="55" y="417"/>
                    <a:pt x="55" y="417"/>
                  </a:cubicBezTo>
                  <a:cubicBezTo>
                    <a:pt x="54" y="405"/>
                    <a:pt x="54" y="392"/>
                    <a:pt x="53" y="379"/>
                  </a:cubicBezTo>
                  <a:cubicBezTo>
                    <a:pt x="57" y="380"/>
                    <a:pt x="61" y="380"/>
                    <a:pt x="64" y="381"/>
                  </a:cubicBezTo>
                  <a:cubicBezTo>
                    <a:pt x="78" y="385"/>
                    <a:pt x="83" y="365"/>
                    <a:pt x="70" y="361"/>
                  </a:cubicBezTo>
                  <a:cubicBezTo>
                    <a:pt x="64" y="359"/>
                    <a:pt x="58" y="358"/>
                    <a:pt x="53" y="358"/>
                  </a:cubicBezTo>
                  <a:cubicBezTo>
                    <a:pt x="52" y="351"/>
                    <a:pt x="52" y="345"/>
                    <a:pt x="52" y="338"/>
                  </a:cubicBezTo>
                  <a:cubicBezTo>
                    <a:pt x="52" y="338"/>
                    <a:pt x="53" y="338"/>
                    <a:pt x="54" y="339"/>
                  </a:cubicBezTo>
                  <a:cubicBezTo>
                    <a:pt x="67" y="343"/>
                    <a:pt x="73" y="322"/>
                    <a:pt x="59" y="318"/>
                  </a:cubicBezTo>
                  <a:cubicBezTo>
                    <a:pt x="57" y="317"/>
                    <a:pt x="54" y="316"/>
                    <a:pt x="51" y="316"/>
                  </a:cubicBezTo>
                  <a:cubicBezTo>
                    <a:pt x="50" y="306"/>
                    <a:pt x="50" y="295"/>
                    <a:pt x="49" y="285"/>
                  </a:cubicBezTo>
                  <a:cubicBezTo>
                    <a:pt x="52" y="285"/>
                    <a:pt x="54" y="285"/>
                    <a:pt x="57" y="285"/>
                  </a:cubicBezTo>
                  <a:cubicBezTo>
                    <a:pt x="70" y="285"/>
                    <a:pt x="70" y="264"/>
                    <a:pt x="57" y="264"/>
                  </a:cubicBezTo>
                  <a:cubicBezTo>
                    <a:pt x="54" y="264"/>
                    <a:pt x="51" y="264"/>
                    <a:pt x="48" y="264"/>
                  </a:cubicBezTo>
                  <a:cubicBezTo>
                    <a:pt x="47" y="254"/>
                    <a:pt x="47" y="244"/>
                    <a:pt x="46" y="234"/>
                  </a:cubicBezTo>
                  <a:cubicBezTo>
                    <a:pt x="47" y="234"/>
                    <a:pt x="49" y="235"/>
                    <a:pt x="50" y="235"/>
                  </a:cubicBezTo>
                  <a:cubicBezTo>
                    <a:pt x="63" y="239"/>
                    <a:pt x="69" y="219"/>
                    <a:pt x="56" y="214"/>
                  </a:cubicBezTo>
                  <a:cubicBezTo>
                    <a:pt x="52" y="213"/>
                    <a:pt x="48" y="213"/>
                    <a:pt x="45" y="212"/>
                  </a:cubicBezTo>
                  <a:cubicBezTo>
                    <a:pt x="44" y="202"/>
                    <a:pt x="43" y="193"/>
                    <a:pt x="43" y="183"/>
                  </a:cubicBezTo>
                  <a:cubicBezTo>
                    <a:pt x="47" y="182"/>
                    <a:pt x="52" y="182"/>
                    <a:pt x="57" y="182"/>
                  </a:cubicBezTo>
                  <a:cubicBezTo>
                    <a:pt x="70" y="182"/>
                    <a:pt x="70" y="160"/>
                    <a:pt x="57" y="161"/>
                  </a:cubicBezTo>
                  <a:cubicBezTo>
                    <a:pt x="51" y="161"/>
                    <a:pt x="46" y="161"/>
                    <a:pt x="41" y="162"/>
                  </a:cubicBezTo>
                  <a:cubicBezTo>
                    <a:pt x="41" y="154"/>
                    <a:pt x="40" y="147"/>
                    <a:pt x="40" y="139"/>
                  </a:cubicBezTo>
                  <a:cubicBezTo>
                    <a:pt x="57" y="139"/>
                    <a:pt x="57" y="139"/>
                    <a:pt x="57" y="139"/>
                  </a:cubicBezTo>
                  <a:cubicBezTo>
                    <a:pt x="70" y="139"/>
                    <a:pt x="70" y="118"/>
                    <a:pt x="57" y="118"/>
                  </a:cubicBezTo>
                  <a:cubicBezTo>
                    <a:pt x="39" y="118"/>
                    <a:pt x="39" y="118"/>
                    <a:pt x="39" y="118"/>
                  </a:cubicBezTo>
                  <a:cubicBezTo>
                    <a:pt x="38" y="109"/>
                    <a:pt x="37" y="101"/>
                    <a:pt x="37" y="93"/>
                  </a:cubicBezTo>
                  <a:cubicBezTo>
                    <a:pt x="49" y="93"/>
                    <a:pt x="49" y="93"/>
                    <a:pt x="49" y="93"/>
                  </a:cubicBezTo>
                  <a:cubicBezTo>
                    <a:pt x="63" y="93"/>
                    <a:pt x="63" y="71"/>
                    <a:pt x="49" y="71"/>
                  </a:cubicBezTo>
                  <a:cubicBezTo>
                    <a:pt x="36" y="71"/>
                    <a:pt x="36" y="71"/>
                    <a:pt x="36" y="71"/>
                  </a:cubicBezTo>
                  <a:cubicBezTo>
                    <a:pt x="35" y="61"/>
                    <a:pt x="34" y="50"/>
                    <a:pt x="34" y="40"/>
                  </a:cubicBezTo>
                  <a:cubicBezTo>
                    <a:pt x="93" y="20"/>
                    <a:pt x="157" y="14"/>
                    <a:pt x="220" y="13"/>
                  </a:cubicBezTo>
                  <a:cubicBezTo>
                    <a:pt x="285" y="11"/>
                    <a:pt x="351" y="14"/>
                    <a:pt x="415" y="27"/>
                  </a:cubicBezTo>
                  <a:cubicBezTo>
                    <a:pt x="415" y="134"/>
                    <a:pt x="409" y="241"/>
                    <a:pt x="415" y="348"/>
                  </a:cubicBezTo>
                  <a:cubicBezTo>
                    <a:pt x="418" y="387"/>
                    <a:pt x="421" y="425"/>
                    <a:pt x="423" y="464"/>
                  </a:cubicBezTo>
                  <a:cubicBezTo>
                    <a:pt x="425" y="500"/>
                    <a:pt x="427" y="539"/>
                    <a:pt x="415" y="573"/>
                  </a:cubicBezTo>
                  <a:cubicBezTo>
                    <a:pt x="413" y="580"/>
                    <a:pt x="423" y="582"/>
                    <a:pt x="426" y="576"/>
                  </a:cubicBezTo>
                  <a:cubicBezTo>
                    <a:pt x="448" y="507"/>
                    <a:pt x="431" y="425"/>
                    <a:pt x="427" y="3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FCA5C412-0004-479A-BA1F-5747F8D993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402" y="2317"/>
              <a:ext cx="976" cy="67"/>
            </a:xfrm>
            <a:custGeom>
              <a:avLst/>
              <a:gdLst>
                <a:gd name="T0" fmla="*/ 357 w 364"/>
                <a:gd name="T1" fmla="*/ 0 h 25"/>
                <a:gd name="T2" fmla="*/ 7 w 364"/>
                <a:gd name="T3" fmla="*/ 14 h 25"/>
                <a:gd name="T4" fmla="*/ 7 w 364"/>
                <a:gd name="T5" fmla="*/ 25 h 25"/>
                <a:gd name="T6" fmla="*/ 357 w 364"/>
                <a:gd name="T7" fmla="*/ 11 h 25"/>
                <a:gd name="T8" fmla="*/ 357 w 364"/>
                <a:gd name="T9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4" h="25">
                  <a:moveTo>
                    <a:pt x="357" y="0"/>
                  </a:moveTo>
                  <a:cubicBezTo>
                    <a:pt x="241" y="11"/>
                    <a:pt x="124" y="14"/>
                    <a:pt x="7" y="14"/>
                  </a:cubicBezTo>
                  <a:cubicBezTo>
                    <a:pt x="0" y="14"/>
                    <a:pt x="0" y="25"/>
                    <a:pt x="7" y="25"/>
                  </a:cubicBezTo>
                  <a:cubicBezTo>
                    <a:pt x="124" y="25"/>
                    <a:pt x="241" y="22"/>
                    <a:pt x="357" y="11"/>
                  </a:cubicBezTo>
                  <a:cubicBezTo>
                    <a:pt x="364" y="10"/>
                    <a:pt x="364" y="0"/>
                    <a:pt x="35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02166D29-A352-4C41-A64B-73E44810C2D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71" y="1867"/>
              <a:ext cx="400" cy="40"/>
            </a:xfrm>
            <a:custGeom>
              <a:avLst/>
              <a:gdLst>
                <a:gd name="T0" fmla="*/ 143 w 149"/>
                <a:gd name="T1" fmla="*/ 0 h 15"/>
                <a:gd name="T2" fmla="*/ 7 w 149"/>
                <a:gd name="T3" fmla="*/ 4 h 15"/>
                <a:gd name="T4" fmla="*/ 7 w 149"/>
                <a:gd name="T5" fmla="*/ 15 h 15"/>
                <a:gd name="T6" fmla="*/ 143 w 149"/>
                <a:gd name="T7" fmla="*/ 11 h 15"/>
                <a:gd name="T8" fmla="*/ 143 w 149"/>
                <a:gd name="T9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15">
                  <a:moveTo>
                    <a:pt x="143" y="0"/>
                  </a:moveTo>
                  <a:cubicBezTo>
                    <a:pt x="97" y="4"/>
                    <a:pt x="52" y="4"/>
                    <a:pt x="7" y="4"/>
                  </a:cubicBezTo>
                  <a:cubicBezTo>
                    <a:pt x="0" y="4"/>
                    <a:pt x="0" y="15"/>
                    <a:pt x="7" y="15"/>
                  </a:cubicBezTo>
                  <a:cubicBezTo>
                    <a:pt x="52" y="15"/>
                    <a:pt x="97" y="14"/>
                    <a:pt x="143" y="11"/>
                  </a:cubicBezTo>
                  <a:cubicBezTo>
                    <a:pt x="149" y="11"/>
                    <a:pt x="149" y="0"/>
                    <a:pt x="1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B82CDD40-9110-49DD-B2C0-D80FFFF1BE33}"/>
                </a:ext>
              </a:extLst>
            </p:cNvPr>
            <p:cNvSpPr>
              <a:spLocks/>
            </p:cNvSpPr>
            <p:nvPr/>
          </p:nvSpPr>
          <p:spPr bwMode="auto">
            <a:xfrm>
              <a:off x="1863" y="1955"/>
              <a:ext cx="429" cy="38"/>
            </a:xfrm>
            <a:custGeom>
              <a:avLst/>
              <a:gdLst>
                <a:gd name="T0" fmla="*/ 153 w 160"/>
                <a:gd name="T1" fmla="*/ 0 h 14"/>
                <a:gd name="T2" fmla="*/ 6 w 160"/>
                <a:gd name="T3" fmla="*/ 3 h 14"/>
                <a:gd name="T4" fmla="*/ 6 w 160"/>
                <a:gd name="T5" fmla="*/ 14 h 14"/>
                <a:gd name="T6" fmla="*/ 153 w 160"/>
                <a:gd name="T7" fmla="*/ 10 h 14"/>
                <a:gd name="T8" fmla="*/ 153 w 160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" h="14">
                  <a:moveTo>
                    <a:pt x="153" y="0"/>
                  </a:moveTo>
                  <a:cubicBezTo>
                    <a:pt x="104" y="0"/>
                    <a:pt x="55" y="3"/>
                    <a:pt x="6" y="3"/>
                  </a:cubicBezTo>
                  <a:cubicBezTo>
                    <a:pt x="0" y="3"/>
                    <a:pt x="0" y="14"/>
                    <a:pt x="6" y="14"/>
                  </a:cubicBezTo>
                  <a:cubicBezTo>
                    <a:pt x="55" y="14"/>
                    <a:pt x="104" y="11"/>
                    <a:pt x="153" y="10"/>
                  </a:cubicBezTo>
                  <a:cubicBezTo>
                    <a:pt x="160" y="10"/>
                    <a:pt x="160" y="0"/>
                    <a:pt x="15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722C6FE7-4FAB-47EF-9CA8-0251C185BA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834" y="2028"/>
              <a:ext cx="448" cy="51"/>
            </a:xfrm>
            <a:custGeom>
              <a:avLst/>
              <a:gdLst>
                <a:gd name="T0" fmla="*/ 160 w 167"/>
                <a:gd name="T1" fmla="*/ 1 h 19"/>
                <a:gd name="T2" fmla="*/ 7 w 167"/>
                <a:gd name="T3" fmla="*/ 5 h 19"/>
                <a:gd name="T4" fmla="*/ 7 w 167"/>
                <a:gd name="T5" fmla="*/ 15 h 19"/>
                <a:gd name="T6" fmla="*/ 160 w 167"/>
                <a:gd name="T7" fmla="*/ 12 h 19"/>
                <a:gd name="T8" fmla="*/ 160 w 167"/>
                <a:gd name="T9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7" h="19">
                  <a:moveTo>
                    <a:pt x="160" y="1"/>
                  </a:moveTo>
                  <a:cubicBezTo>
                    <a:pt x="109" y="8"/>
                    <a:pt x="58" y="8"/>
                    <a:pt x="7" y="5"/>
                  </a:cubicBezTo>
                  <a:cubicBezTo>
                    <a:pt x="0" y="4"/>
                    <a:pt x="0" y="15"/>
                    <a:pt x="7" y="15"/>
                  </a:cubicBezTo>
                  <a:cubicBezTo>
                    <a:pt x="58" y="19"/>
                    <a:pt x="109" y="19"/>
                    <a:pt x="160" y="12"/>
                  </a:cubicBezTo>
                  <a:cubicBezTo>
                    <a:pt x="167" y="11"/>
                    <a:pt x="167" y="0"/>
                    <a:pt x="16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D5FD6A20-B80A-4E6F-836D-E1872B42BF03}"/>
                </a:ext>
              </a:extLst>
            </p:cNvPr>
            <p:cNvSpPr>
              <a:spLocks/>
            </p:cNvSpPr>
            <p:nvPr/>
          </p:nvSpPr>
          <p:spPr bwMode="auto">
            <a:xfrm>
              <a:off x="1863" y="2119"/>
              <a:ext cx="419" cy="45"/>
            </a:xfrm>
            <a:custGeom>
              <a:avLst/>
              <a:gdLst>
                <a:gd name="T0" fmla="*/ 149 w 156"/>
                <a:gd name="T1" fmla="*/ 3 h 17"/>
                <a:gd name="T2" fmla="*/ 6 w 156"/>
                <a:gd name="T3" fmla="*/ 3 h 17"/>
                <a:gd name="T4" fmla="*/ 6 w 156"/>
                <a:gd name="T5" fmla="*/ 14 h 17"/>
                <a:gd name="T6" fmla="*/ 149 w 156"/>
                <a:gd name="T7" fmla="*/ 14 h 17"/>
                <a:gd name="T8" fmla="*/ 149 w 156"/>
                <a:gd name="T9" fmla="*/ 3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6" h="17">
                  <a:moveTo>
                    <a:pt x="149" y="3"/>
                  </a:moveTo>
                  <a:cubicBezTo>
                    <a:pt x="102" y="0"/>
                    <a:pt x="54" y="6"/>
                    <a:pt x="6" y="3"/>
                  </a:cubicBezTo>
                  <a:cubicBezTo>
                    <a:pt x="0" y="2"/>
                    <a:pt x="0" y="13"/>
                    <a:pt x="6" y="14"/>
                  </a:cubicBezTo>
                  <a:cubicBezTo>
                    <a:pt x="54" y="17"/>
                    <a:pt x="102" y="11"/>
                    <a:pt x="149" y="14"/>
                  </a:cubicBezTo>
                  <a:cubicBezTo>
                    <a:pt x="156" y="14"/>
                    <a:pt x="156" y="3"/>
                    <a:pt x="149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2E81AAC7-AEBC-4D51-AB79-EB7C086318F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69" y="2191"/>
              <a:ext cx="426" cy="49"/>
            </a:xfrm>
            <a:custGeom>
              <a:avLst/>
              <a:gdLst>
                <a:gd name="T0" fmla="*/ 149 w 159"/>
                <a:gd name="T1" fmla="*/ 1 h 18"/>
                <a:gd name="T2" fmla="*/ 9 w 159"/>
                <a:gd name="T3" fmla="*/ 1 h 18"/>
                <a:gd name="T4" fmla="*/ 7 w 159"/>
                <a:gd name="T5" fmla="*/ 11 h 18"/>
                <a:gd name="T6" fmla="*/ 152 w 159"/>
                <a:gd name="T7" fmla="*/ 11 h 18"/>
                <a:gd name="T8" fmla="*/ 149 w 159"/>
                <a:gd name="T9" fmla="*/ 1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18">
                  <a:moveTo>
                    <a:pt x="149" y="1"/>
                  </a:moveTo>
                  <a:cubicBezTo>
                    <a:pt x="103" y="8"/>
                    <a:pt x="56" y="8"/>
                    <a:pt x="9" y="1"/>
                  </a:cubicBezTo>
                  <a:cubicBezTo>
                    <a:pt x="3" y="0"/>
                    <a:pt x="0" y="10"/>
                    <a:pt x="7" y="11"/>
                  </a:cubicBezTo>
                  <a:cubicBezTo>
                    <a:pt x="55" y="18"/>
                    <a:pt x="104" y="18"/>
                    <a:pt x="152" y="11"/>
                  </a:cubicBezTo>
                  <a:cubicBezTo>
                    <a:pt x="159" y="10"/>
                    <a:pt x="156" y="0"/>
                    <a:pt x="149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20" name="矩形 19">
            <a:extLst>
              <a:ext uri="{FF2B5EF4-FFF2-40B4-BE49-F238E27FC236}">
                <a16:creationId xmlns:a16="http://schemas.microsoft.com/office/drawing/2014/main" id="{57F53E05-82B8-498E-BC4B-ED4F1B626F4F}"/>
              </a:ext>
            </a:extLst>
          </p:cNvPr>
          <p:cNvSpPr/>
          <p:nvPr/>
        </p:nvSpPr>
        <p:spPr>
          <a:xfrm rot="2136143">
            <a:off x="10196229" y="4364792"/>
            <a:ext cx="1343027" cy="1065741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000" b="1" dirty="0">
                <a:solidFill>
                  <a:schemeClr val="bg1"/>
                </a:solidFill>
                <a:cs typeface="+mn-ea"/>
                <a:sym typeface="+mn-lt"/>
              </a:rPr>
              <a:t>离散数学</a:t>
            </a:r>
            <a:endParaRPr lang="en-US" altLang="zh-CN" sz="2000" b="1" dirty="0">
              <a:solidFill>
                <a:schemeClr val="bg1"/>
              </a:solidFill>
              <a:cs typeface="+mn-ea"/>
              <a:sym typeface="+mn-lt"/>
            </a:endParaRPr>
          </a:p>
          <a:p>
            <a:pPr algn="ctr">
              <a:lnSpc>
                <a:spcPct val="120000"/>
              </a:lnSpc>
            </a:pPr>
            <a:r>
              <a:rPr lang="en-US" altLang="zh-CN" sz="2000" b="1" dirty="0">
                <a:solidFill>
                  <a:schemeClr val="bg1"/>
                </a:solidFill>
                <a:cs typeface="+mn-ea"/>
                <a:sym typeface="+mn-lt"/>
              </a:rPr>
              <a:t>Discrete </a:t>
            </a:r>
            <a:r>
              <a:rPr lang="en-US" altLang="zh-CN" sz="1400" b="1" dirty="0">
                <a:solidFill>
                  <a:schemeClr val="bg1"/>
                </a:solidFill>
                <a:cs typeface="+mn-ea"/>
                <a:sym typeface="+mn-lt"/>
              </a:rPr>
              <a:t>Mathematics </a:t>
            </a:r>
            <a:endParaRPr lang="en-US" altLang="zh-CN" sz="20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92421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65459A86-2236-4247-9311-D46EC9F8D18D}"/>
              </a:ext>
            </a:extLst>
          </p:cNvPr>
          <p:cNvGrpSpPr/>
          <p:nvPr/>
        </p:nvGrpSpPr>
        <p:grpSpPr>
          <a:xfrm>
            <a:off x="119973" y="397477"/>
            <a:ext cx="1449151" cy="180724"/>
            <a:chOff x="5392832" y="1016000"/>
            <a:chExt cx="1449150" cy="180724"/>
          </a:xfrm>
        </p:grpSpPr>
        <p:sp>
          <p:nvSpPr>
            <p:cNvPr id="7" name="Freeform 45">
              <a:extLst>
                <a:ext uri="{FF2B5EF4-FFF2-40B4-BE49-F238E27FC236}">
                  <a16:creationId xmlns:a16="http://schemas.microsoft.com/office/drawing/2014/main" id="{79F5C682-BDEF-4D53-B481-CCF2EF60A4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8" name="Freeform 46">
              <a:extLst>
                <a:ext uri="{FF2B5EF4-FFF2-40B4-BE49-F238E27FC236}">
                  <a16:creationId xmlns:a16="http://schemas.microsoft.com/office/drawing/2014/main" id="{34E012F1-3888-4574-B83C-160D877B5C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9" name="Freeform 47">
              <a:extLst>
                <a:ext uri="{FF2B5EF4-FFF2-40B4-BE49-F238E27FC236}">
                  <a16:creationId xmlns:a16="http://schemas.microsoft.com/office/drawing/2014/main" id="{92C0B701-D754-4A82-AB31-4E35C971D1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10" name="Freeform 48">
              <a:extLst>
                <a:ext uri="{FF2B5EF4-FFF2-40B4-BE49-F238E27FC236}">
                  <a16:creationId xmlns:a16="http://schemas.microsoft.com/office/drawing/2014/main" id="{60F2428E-B4AC-403A-9F72-86667F8576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11" name="Freeform 49">
              <a:extLst>
                <a:ext uri="{FF2B5EF4-FFF2-40B4-BE49-F238E27FC236}">
                  <a16:creationId xmlns:a16="http://schemas.microsoft.com/office/drawing/2014/main" id="{0C987953-0EFA-465A-B7F9-C0CF22995A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</p:grpSp>
      <p:sp>
        <p:nvSpPr>
          <p:cNvPr id="12" name="灯片编号占位符 1">
            <a:extLst>
              <a:ext uri="{FF2B5EF4-FFF2-40B4-BE49-F238E27FC236}">
                <a16:creationId xmlns:a16="http://schemas.microsoft.com/office/drawing/2014/main" id="{5AEBC6C7-6925-4C9A-B360-18D57EB16C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38416" y="6492875"/>
            <a:ext cx="498022" cy="365125"/>
          </a:xfrm>
        </p:spPr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97B5860-9389-40BC-8CED-DD2AAB23A1E9}" type="slidenum">
              <a:rPr kumimoji="0" lang="zh-CN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Arial Unicode MS" panose="020B0604020202020204" pitchFamily="34" charset="-122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ea typeface="Arial Unicode MS" panose="020B0604020202020204" pitchFamily="34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F7A3F41B-308F-4232-9F10-7DB624028D9A}"/>
              </a:ext>
            </a:extLst>
          </p:cNvPr>
          <p:cNvSpPr txBox="1"/>
          <p:nvPr/>
        </p:nvSpPr>
        <p:spPr>
          <a:xfrm>
            <a:off x="1756364" y="103852"/>
            <a:ext cx="1031566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cs typeface="+mn-ea"/>
                <a:sym typeface="+mn-lt"/>
              </a:rPr>
              <a:t>Ordered pair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/>
              <a:cs typeface="+mn-ea"/>
              <a:sym typeface="+mn-lt"/>
            </a:endParaRPr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74FDC90C-7BDF-44CD-BF19-6AA8DC8A2B1A}"/>
              </a:ext>
            </a:extLst>
          </p:cNvPr>
          <p:cNvSpPr txBox="1">
            <a:spLocks noChangeArrowheads="1"/>
          </p:cNvSpPr>
          <p:nvPr/>
        </p:nvSpPr>
        <p:spPr>
          <a:xfrm>
            <a:off x="2575560" y="1240536"/>
            <a:ext cx="8001000" cy="57150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l"/>
            </a:pPr>
            <a:r>
              <a:rPr lang="en-US" altLang="zh-CN" b="1" dirty="0">
                <a:solidFill>
                  <a:schemeClr val="accent2"/>
                </a:solidFill>
                <a:ea typeface="宋体" panose="02010600030101010101" pitchFamily="2" charset="-122"/>
              </a:rPr>
              <a:t>Equality of ordered pairs </a:t>
            </a:r>
            <a:r>
              <a:rPr lang="zh-CN" altLang="en-US" b="1" dirty="0">
                <a:solidFill>
                  <a:schemeClr val="accent2"/>
                </a:solidFill>
                <a:ea typeface="宋体" panose="02010600030101010101" pitchFamily="2" charset="-122"/>
              </a:rPr>
              <a:t>：</a:t>
            </a:r>
          </a:p>
        </p:txBody>
      </p:sp>
      <p:graphicFrame>
        <p:nvGraphicFramePr>
          <p:cNvPr id="14" name="Object 5">
            <a:extLst>
              <a:ext uri="{FF2B5EF4-FFF2-40B4-BE49-F238E27FC236}">
                <a16:creationId xmlns:a16="http://schemas.microsoft.com/office/drawing/2014/main" id="{1C64C8D6-4D71-4A02-A4EA-88C093B616A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25675650"/>
              </p:ext>
            </p:extLst>
          </p:nvPr>
        </p:nvGraphicFramePr>
        <p:xfrm>
          <a:off x="3955633" y="2402581"/>
          <a:ext cx="5357812" cy="496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301" name="Equation" r:id="rId4" imgW="2159000" imgH="203200" progId="Equation.DSMT4">
                  <p:embed/>
                </p:oleObj>
              </mc:Choice>
              <mc:Fallback>
                <p:oleObj name="Equation" r:id="rId4" imgW="2159000" imgH="203200" progId="Equation.DSMT4">
                  <p:embed/>
                  <p:pic>
                    <p:nvPicPr>
                      <p:cNvPr id="20486" name="Object 5">
                        <a:extLst>
                          <a:ext uri="{FF2B5EF4-FFF2-40B4-BE49-F238E27FC236}">
                            <a16:creationId xmlns:a16="http://schemas.microsoft.com/office/drawing/2014/main" id="{305624BC-E615-4FB5-9820-5D22BE44DA4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5633" y="2402581"/>
                        <a:ext cx="5357812" cy="4968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 Box 7">
            <a:extLst>
              <a:ext uri="{FF2B5EF4-FFF2-40B4-BE49-F238E27FC236}">
                <a16:creationId xmlns:a16="http://schemas.microsoft.com/office/drawing/2014/main" id="{2B58B45D-4E97-4E7E-9A44-676239227F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26360" y="3331534"/>
            <a:ext cx="8379462" cy="2462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9pPr>
          </a:lstStyle>
          <a:p>
            <a:pPr marL="457200" indent="-457200" eaLnBrk="1" hangingPunct="1">
              <a:spcBef>
                <a:spcPct val="50000"/>
              </a:spcBef>
              <a:buFont typeface="Wingdings" panose="05000000000000000000" pitchFamily="2" charset="2"/>
              <a:buChar char="l"/>
            </a:pPr>
            <a:r>
              <a:rPr kumimoji="0" lang="en-US" altLang="zh-CN" sz="2800" dirty="0">
                <a:latin typeface="+mn-lt"/>
              </a:rPr>
              <a:t>In the ordered pair &lt; </a:t>
            </a:r>
            <a:r>
              <a:rPr kumimoji="0" lang="en-US" altLang="zh-CN" sz="2800" i="1" dirty="0">
                <a:latin typeface="+mn-lt"/>
              </a:rPr>
              <a:t>a</a:t>
            </a:r>
            <a:r>
              <a:rPr kumimoji="0" lang="en-US" altLang="zh-CN" sz="2800" dirty="0">
                <a:latin typeface="+mn-lt"/>
              </a:rPr>
              <a:t>, </a:t>
            </a:r>
            <a:r>
              <a:rPr kumimoji="0" lang="en-US" altLang="zh-CN" sz="2800" i="1" dirty="0">
                <a:latin typeface="+mn-lt"/>
              </a:rPr>
              <a:t>b</a:t>
            </a:r>
            <a:r>
              <a:rPr kumimoji="0" lang="en-US" altLang="zh-CN" sz="2800" dirty="0">
                <a:latin typeface="+mn-lt"/>
              </a:rPr>
              <a:t> &gt;, </a:t>
            </a:r>
            <a:r>
              <a:rPr kumimoji="0" lang="en-US" altLang="zh-CN" sz="2800" i="1" dirty="0">
                <a:latin typeface="+mn-lt"/>
              </a:rPr>
              <a:t>a</a:t>
            </a:r>
            <a:r>
              <a:rPr kumimoji="0" lang="en-US" altLang="zh-CN" sz="2800" dirty="0">
                <a:latin typeface="+mn-lt"/>
              </a:rPr>
              <a:t> is called the first element, and </a:t>
            </a:r>
            <a:r>
              <a:rPr kumimoji="0" lang="en-US" altLang="zh-CN" sz="2800" i="1" dirty="0">
                <a:latin typeface="+mn-lt"/>
              </a:rPr>
              <a:t>b</a:t>
            </a:r>
            <a:r>
              <a:rPr kumimoji="0" lang="en-US" altLang="zh-CN" sz="2800" dirty="0">
                <a:latin typeface="+mn-lt"/>
              </a:rPr>
              <a:t> is called the second element. </a:t>
            </a:r>
          </a:p>
          <a:p>
            <a:pPr marL="457200" indent="-457200" eaLnBrk="1" hangingPunct="1">
              <a:spcBef>
                <a:spcPct val="50000"/>
              </a:spcBef>
              <a:buFont typeface="Wingdings" panose="05000000000000000000" pitchFamily="2" charset="2"/>
              <a:buChar char="l"/>
            </a:pPr>
            <a:r>
              <a:rPr kumimoji="0" lang="en-US" altLang="zh-CN" sz="2800" dirty="0">
                <a:latin typeface="+mn-lt"/>
              </a:rPr>
              <a:t>Two elements do not necessarily come from the same set, they can represent different types of transactions.</a:t>
            </a:r>
            <a:endParaRPr kumimoji="0" lang="zh-CN" altLang="en-US" sz="2800" b="1" dirty="0">
              <a:latin typeface="+mn-lt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16267AF4-8441-4996-9AF8-E2B37DE313EB}"/>
              </a:ext>
            </a:extLst>
          </p:cNvPr>
          <p:cNvSpPr/>
          <p:nvPr/>
        </p:nvSpPr>
        <p:spPr>
          <a:xfrm>
            <a:off x="0" y="1037509"/>
            <a:ext cx="1689098" cy="5049716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/>
          </a:bodyPr>
          <a:lstStyle/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FF00"/>
                </a:solidFill>
                <a:cs typeface="+mn-ea"/>
                <a:sym typeface="+mn-lt"/>
              </a:rPr>
              <a:t>多重序元与笛卡尔乘积</a:t>
            </a: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元组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u="sng" dirty="0">
                <a:solidFill>
                  <a:schemeClr val="bg1"/>
                </a:solidFill>
                <a:cs typeface="+mn-ea"/>
                <a:sym typeface="+mn-lt"/>
              </a:rPr>
              <a:t>有序对</a:t>
            </a:r>
            <a:endParaRPr lang="en-US" altLang="zh-CN" u="sng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多重序元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笛卡尔乘积</a:t>
            </a:r>
            <a:endParaRPr lang="zh-CN" altLang="en-US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FF00"/>
                </a:solidFill>
                <a:cs typeface="+mn-ea"/>
                <a:sym typeface="+mn-lt"/>
              </a:rPr>
              <a:t>关系的基本概念</a:t>
            </a: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关系的定义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相等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定义域和值域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FF00"/>
                </a:solidFill>
                <a:cs typeface="+mn-ea"/>
                <a:sym typeface="+mn-lt"/>
              </a:rPr>
              <a:t>关系的性质</a:t>
            </a: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57011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500"/>
    </mc:Choice>
    <mc:Fallback xmlns="">
      <p:transition spd="slow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65459A86-2236-4247-9311-D46EC9F8D18D}"/>
              </a:ext>
            </a:extLst>
          </p:cNvPr>
          <p:cNvGrpSpPr/>
          <p:nvPr/>
        </p:nvGrpSpPr>
        <p:grpSpPr>
          <a:xfrm>
            <a:off x="119973" y="397477"/>
            <a:ext cx="1449151" cy="180724"/>
            <a:chOff x="5392832" y="1016000"/>
            <a:chExt cx="1449150" cy="180724"/>
          </a:xfrm>
        </p:grpSpPr>
        <p:sp>
          <p:nvSpPr>
            <p:cNvPr id="7" name="Freeform 45">
              <a:extLst>
                <a:ext uri="{FF2B5EF4-FFF2-40B4-BE49-F238E27FC236}">
                  <a16:creationId xmlns:a16="http://schemas.microsoft.com/office/drawing/2014/main" id="{79F5C682-BDEF-4D53-B481-CCF2EF60A4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8" name="Freeform 46">
              <a:extLst>
                <a:ext uri="{FF2B5EF4-FFF2-40B4-BE49-F238E27FC236}">
                  <a16:creationId xmlns:a16="http://schemas.microsoft.com/office/drawing/2014/main" id="{34E012F1-3888-4574-B83C-160D877B5C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9" name="Freeform 47">
              <a:extLst>
                <a:ext uri="{FF2B5EF4-FFF2-40B4-BE49-F238E27FC236}">
                  <a16:creationId xmlns:a16="http://schemas.microsoft.com/office/drawing/2014/main" id="{92C0B701-D754-4A82-AB31-4E35C971D1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10" name="Freeform 48">
              <a:extLst>
                <a:ext uri="{FF2B5EF4-FFF2-40B4-BE49-F238E27FC236}">
                  <a16:creationId xmlns:a16="http://schemas.microsoft.com/office/drawing/2014/main" id="{60F2428E-B4AC-403A-9F72-86667F8576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11" name="Freeform 49">
              <a:extLst>
                <a:ext uri="{FF2B5EF4-FFF2-40B4-BE49-F238E27FC236}">
                  <a16:creationId xmlns:a16="http://schemas.microsoft.com/office/drawing/2014/main" id="{0C987953-0EFA-465A-B7F9-C0CF22995A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</p:grpSp>
      <p:sp>
        <p:nvSpPr>
          <p:cNvPr id="12" name="灯片编号占位符 1">
            <a:extLst>
              <a:ext uri="{FF2B5EF4-FFF2-40B4-BE49-F238E27FC236}">
                <a16:creationId xmlns:a16="http://schemas.microsoft.com/office/drawing/2014/main" id="{5AEBC6C7-6925-4C9A-B360-18D57EB16C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38416" y="6492875"/>
            <a:ext cx="498022" cy="365125"/>
          </a:xfrm>
        </p:spPr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97B5860-9389-40BC-8CED-DD2AAB23A1E9}" type="slidenum">
              <a:rPr kumimoji="0" lang="zh-CN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Arial Unicode MS" panose="020B0604020202020204" pitchFamily="34" charset="-122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ea typeface="Arial Unicode MS" panose="020B0604020202020204" pitchFamily="34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F7A3F41B-308F-4232-9F10-7DB624028D9A}"/>
              </a:ext>
            </a:extLst>
          </p:cNvPr>
          <p:cNvSpPr txBox="1"/>
          <p:nvPr/>
        </p:nvSpPr>
        <p:spPr>
          <a:xfrm>
            <a:off x="1756364" y="103852"/>
            <a:ext cx="1031566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cs typeface="+mn-ea"/>
                <a:sym typeface="+mn-lt"/>
              </a:rPr>
              <a:t>Multiple ordered tuples (</a:t>
            </a:r>
            <a:r>
              <a:rPr kumimoji="0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cs typeface="+mn-ea"/>
                <a:sym typeface="+mn-lt"/>
              </a:rPr>
              <a:t>多重序元</a:t>
            </a:r>
            <a:r>
              <a:rPr kumimoji="0" lang="en-US" altLang="zh-CN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cs typeface="+mn-ea"/>
                <a:sym typeface="+mn-lt"/>
              </a:rPr>
              <a:t>)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/>
              <a:cs typeface="+mn-ea"/>
              <a:sym typeface="+mn-lt"/>
            </a:endParaRPr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8F1F0B2D-34DD-455D-A304-97316FAC618A}"/>
              </a:ext>
            </a:extLst>
          </p:cNvPr>
          <p:cNvSpPr txBox="1">
            <a:spLocks noChangeArrowheads="1"/>
          </p:cNvSpPr>
          <p:nvPr/>
        </p:nvSpPr>
        <p:spPr>
          <a:xfrm>
            <a:off x="2095500" y="1362456"/>
            <a:ext cx="9976527" cy="57150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None/>
            </a:pPr>
            <a:r>
              <a:rPr lang="en-US" altLang="zh-CN" b="1" dirty="0">
                <a:solidFill>
                  <a:srgbClr val="FF0000"/>
                </a:solidFill>
                <a:ea typeface="宋体" panose="02010600030101010101" pitchFamily="2" charset="-122"/>
              </a:rPr>
              <a:t>Definition</a:t>
            </a:r>
            <a:r>
              <a:rPr lang="en-US" altLang="zh-CN" b="1" dirty="0">
                <a:solidFill>
                  <a:schemeClr val="accent2"/>
                </a:solidFill>
                <a:ea typeface="宋体" panose="02010600030101010101" pitchFamily="2" charset="-122"/>
              </a:rPr>
              <a:t>: n ordered tuple is an ordered pair, the first element of which is (n-1) order tuple.</a:t>
            </a:r>
            <a:endParaRPr lang="zh-CN" altLang="en-US" b="1" dirty="0">
              <a:solidFill>
                <a:schemeClr val="accent2"/>
              </a:solidFill>
              <a:ea typeface="宋体" panose="02010600030101010101" pitchFamily="2" charset="-122"/>
            </a:endParaRPr>
          </a:p>
          <a:p>
            <a:pPr>
              <a:buFontTx/>
              <a:buNone/>
            </a:pPr>
            <a:endParaRPr lang="en-US" altLang="zh-CN" b="1" dirty="0">
              <a:ea typeface="宋体" panose="02010600030101010101" pitchFamily="2" charset="-122"/>
            </a:endParaRPr>
          </a:p>
          <a:p>
            <a:pPr>
              <a:buFontTx/>
              <a:buNone/>
            </a:pPr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r>
              <a:rPr lang="en-US" altLang="zh-CN" b="1" dirty="0">
                <a:ea typeface="宋体" panose="02010600030101010101" pitchFamily="2" charset="-122"/>
              </a:rPr>
              <a:t> order tuple </a:t>
            </a: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rPr>
              <a:t>：</a:t>
            </a:r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rPr>
              <a:t>&lt;&lt;</a:t>
            </a:r>
            <a:r>
              <a:rPr lang="en-US" altLang="zh-CN" b="1" i="1" dirty="0" err="1">
                <a:latin typeface="Times New Roman" panose="02020603050405020304" pitchFamily="18" charset="0"/>
                <a:ea typeface="宋体" panose="02010600030101010101" pitchFamily="2" charset="-122"/>
              </a:rPr>
              <a:t>x,y</a:t>
            </a:r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rPr>
              <a:t>&gt;,</a:t>
            </a:r>
            <a:r>
              <a:rPr lang="en-US" altLang="zh-CN" b="1" i="1" dirty="0">
                <a:latin typeface="Times New Roman" panose="02020603050405020304" pitchFamily="18" charset="0"/>
                <a:ea typeface="宋体" panose="02010600030101010101" pitchFamily="2" charset="-122"/>
              </a:rPr>
              <a:t>z</a:t>
            </a:r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rPr>
              <a:t>&gt;</a:t>
            </a: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rPr>
              <a:t>，</a:t>
            </a:r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b="1" dirty="0">
                <a:ea typeface="宋体" panose="02010600030101010101" pitchFamily="2" charset="-122"/>
              </a:rPr>
              <a:t>Simple notation  </a:t>
            </a:r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rPr>
              <a:t>&lt;</a:t>
            </a:r>
            <a:r>
              <a:rPr lang="en-US" altLang="zh-CN" b="1" i="1" dirty="0" err="1">
                <a:latin typeface="Times New Roman" panose="02020603050405020304" pitchFamily="18" charset="0"/>
                <a:ea typeface="宋体" panose="02010600030101010101" pitchFamily="2" charset="-122"/>
              </a:rPr>
              <a:t>x,y,z</a:t>
            </a:r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rPr>
              <a:t>&gt;</a:t>
            </a:r>
          </a:p>
          <a:p>
            <a:pPr>
              <a:buFontTx/>
              <a:buNone/>
            </a:pPr>
            <a:r>
              <a:rPr lang="en-US" altLang="zh-CN" b="1" i="1" dirty="0">
                <a:latin typeface="Times New Roman" panose="02020603050405020304" pitchFamily="18" charset="0"/>
                <a:ea typeface="宋体" panose="02010600030101010101" pitchFamily="2" charset="-122"/>
              </a:rPr>
              <a:t>n</a:t>
            </a:r>
            <a:r>
              <a:rPr lang="en-US" altLang="zh-CN" b="1" dirty="0">
                <a:ea typeface="宋体" panose="02010600030101010101" pitchFamily="2" charset="-122"/>
              </a:rPr>
              <a:t> order element </a:t>
            </a: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rPr>
              <a:t>：</a:t>
            </a:r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rPr>
              <a:t>&lt;&lt;</a:t>
            </a:r>
            <a:r>
              <a:rPr lang="en-US" altLang="zh-CN" b="1" i="1" dirty="0">
                <a:latin typeface="Times New Roman" panose="02020603050405020304" pitchFamily="18" charset="0"/>
                <a:ea typeface="宋体" panose="02010600030101010101" pitchFamily="2" charset="-122"/>
              </a:rPr>
              <a:t>x</a:t>
            </a:r>
            <a:r>
              <a:rPr lang="en-US" altLang="zh-CN" b="1" i="1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lang="en-US" altLang="zh-CN" b="1" i="1" dirty="0">
                <a:latin typeface="Times New Roman" panose="02020603050405020304" pitchFamily="18" charset="0"/>
                <a:ea typeface="宋体" panose="02010600030101010101" pitchFamily="2" charset="-122"/>
              </a:rPr>
              <a:t>,x</a:t>
            </a:r>
            <a:r>
              <a:rPr lang="en-US" altLang="zh-CN" b="1" i="1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lang="en-US" altLang="zh-CN" b="1" i="1" dirty="0">
                <a:latin typeface="Times New Roman" panose="02020603050405020304" pitchFamily="18" charset="0"/>
                <a:ea typeface="宋体" panose="02010600030101010101" pitchFamily="2" charset="-122"/>
              </a:rPr>
              <a:t>,</a:t>
            </a:r>
            <a:r>
              <a:rPr lang="en-US" altLang="zh-CN" b="1" i="1" dirty="0">
                <a:latin typeface="宋体" panose="02010600030101010101" pitchFamily="2" charset="-122"/>
                <a:ea typeface="宋体" panose="02010600030101010101" pitchFamily="2" charset="-122"/>
              </a:rPr>
              <a:t>…,</a:t>
            </a:r>
            <a:r>
              <a:rPr lang="en-US" altLang="zh-CN" b="1" i="1" dirty="0">
                <a:latin typeface="Times New Roman" panose="02020603050405020304" pitchFamily="18" charset="0"/>
                <a:ea typeface="宋体" panose="02010600030101010101" pitchFamily="2" charset="-122"/>
              </a:rPr>
              <a:t>x</a:t>
            </a:r>
            <a:r>
              <a:rPr lang="en-US" altLang="zh-CN" b="1" i="1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n-1</a:t>
            </a:r>
            <a:r>
              <a:rPr lang="en-US" altLang="zh-CN" b="1" i="1" dirty="0">
                <a:latin typeface="Times New Roman" panose="02020603050405020304" pitchFamily="18" charset="0"/>
                <a:ea typeface="宋体" panose="02010600030101010101" pitchFamily="2" charset="-122"/>
              </a:rPr>
              <a:t>&gt;,</a:t>
            </a:r>
            <a:r>
              <a:rPr lang="en-US" altLang="zh-CN" b="1" i="1" dirty="0" err="1">
                <a:latin typeface="Times New Roman" panose="02020603050405020304" pitchFamily="18" charset="0"/>
                <a:ea typeface="宋体" panose="02010600030101010101" pitchFamily="2" charset="-122"/>
              </a:rPr>
              <a:t>x</a:t>
            </a:r>
            <a:r>
              <a:rPr lang="en-US" altLang="zh-CN" b="1" i="1" baseline="-250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n</a:t>
            </a:r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rPr>
              <a:t>&gt;</a:t>
            </a:r>
          </a:p>
          <a:p>
            <a:pPr>
              <a:buFontTx/>
              <a:buNone/>
            </a:pPr>
            <a:endParaRPr lang="en-US" altLang="zh-CN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buFontTx/>
              <a:buNone/>
            </a:pPr>
            <a:r>
              <a:rPr lang="en-US" altLang="zh-CN" b="1" dirty="0">
                <a:solidFill>
                  <a:srgbClr val="FF0000"/>
                </a:solidFill>
                <a:ea typeface="宋体" panose="02010600030101010101" pitchFamily="2" charset="-122"/>
              </a:rPr>
              <a:t>Equality of </a:t>
            </a:r>
            <a:r>
              <a:rPr lang="en-US" altLang="zh-CN" b="1" i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n</a:t>
            </a:r>
            <a:r>
              <a:rPr lang="en-US" altLang="zh-CN" b="1" dirty="0">
                <a:solidFill>
                  <a:srgbClr val="FF0000"/>
                </a:solidFill>
                <a:ea typeface="宋体" panose="02010600030101010101" pitchFamily="2" charset="-122"/>
              </a:rPr>
              <a:t> order element 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：</a:t>
            </a:r>
          </a:p>
        </p:txBody>
      </p:sp>
      <p:graphicFrame>
        <p:nvGraphicFramePr>
          <p:cNvPr id="14" name="Object 5">
            <a:extLst>
              <a:ext uri="{FF2B5EF4-FFF2-40B4-BE49-F238E27FC236}">
                <a16:creationId xmlns:a16="http://schemas.microsoft.com/office/drawing/2014/main" id="{1636D050-08B1-4353-BF92-5230286A721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34653101"/>
              </p:ext>
            </p:extLst>
          </p:nvPr>
        </p:nvGraphicFramePr>
        <p:xfrm>
          <a:off x="3626982" y="5029073"/>
          <a:ext cx="6913562" cy="1111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275" name="Equation" r:id="rId4" imgW="2844800" imgH="457200" progId="Equation.DSMT4">
                  <p:embed/>
                </p:oleObj>
              </mc:Choice>
              <mc:Fallback>
                <p:oleObj name="Equation" r:id="rId4" imgW="2844800" imgH="457200" progId="Equation.DSMT4">
                  <p:embed/>
                  <p:pic>
                    <p:nvPicPr>
                      <p:cNvPr id="21510" name="Object 5">
                        <a:extLst>
                          <a:ext uri="{FF2B5EF4-FFF2-40B4-BE49-F238E27FC236}">
                            <a16:creationId xmlns:a16="http://schemas.microsoft.com/office/drawing/2014/main" id="{D50BB96F-990B-418F-9924-062AF78D57B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26982" y="5029073"/>
                        <a:ext cx="6913562" cy="1111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矩形 14">
            <a:extLst>
              <a:ext uri="{FF2B5EF4-FFF2-40B4-BE49-F238E27FC236}">
                <a16:creationId xmlns:a16="http://schemas.microsoft.com/office/drawing/2014/main" id="{42A37FE8-C4DD-43D8-BFC4-1B637BDDB320}"/>
              </a:ext>
            </a:extLst>
          </p:cNvPr>
          <p:cNvSpPr/>
          <p:nvPr/>
        </p:nvSpPr>
        <p:spPr>
          <a:xfrm>
            <a:off x="0" y="1037509"/>
            <a:ext cx="1689098" cy="5049716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/>
          </a:bodyPr>
          <a:lstStyle/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FF00"/>
                </a:solidFill>
                <a:cs typeface="+mn-ea"/>
                <a:sym typeface="+mn-lt"/>
              </a:rPr>
              <a:t>多重序元与笛卡尔乘积</a:t>
            </a: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元组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有序对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u="sng" dirty="0">
                <a:solidFill>
                  <a:schemeClr val="bg1"/>
                </a:solidFill>
                <a:cs typeface="+mn-ea"/>
                <a:sym typeface="+mn-lt"/>
              </a:rPr>
              <a:t>多重序元</a:t>
            </a:r>
            <a:endParaRPr lang="en-US" altLang="zh-CN" u="sng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笛卡尔乘积</a:t>
            </a:r>
            <a:endParaRPr lang="zh-CN" altLang="en-US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FF00"/>
                </a:solidFill>
                <a:cs typeface="+mn-ea"/>
                <a:sym typeface="+mn-lt"/>
              </a:rPr>
              <a:t>关系的基本概念</a:t>
            </a: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关系的定义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相等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定义域和值域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FF00"/>
                </a:solidFill>
                <a:cs typeface="+mn-ea"/>
                <a:sym typeface="+mn-lt"/>
              </a:rPr>
              <a:t>关系的性质</a:t>
            </a: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76600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500"/>
    </mc:Choice>
    <mc:Fallback xmlns="">
      <p:transition spd="slow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65459A86-2236-4247-9311-D46EC9F8D18D}"/>
              </a:ext>
            </a:extLst>
          </p:cNvPr>
          <p:cNvGrpSpPr/>
          <p:nvPr/>
        </p:nvGrpSpPr>
        <p:grpSpPr>
          <a:xfrm>
            <a:off x="119973" y="397477"/>
            <a:ext cx="1449151" cy="180724"/>
            <a:chOff x="5392832" y="1016000"/>
            <a:chExt cx="1449150" cy="180724"/>
          </a:xfrm>
        </p:grpSpPr>
        <p:sp>
          <p:nvSpPr>
            <p:cNvPr id="7" name="Freeform 45">
              <a:extLst>
                <a:ext uri="{FF2B5EF4-FFF2-40B4-BE49-F238E27FC236}">
                  <a16:creationId xmlns:a16="http://schemas.microsoft.com/office/drawing/2014/main" id="{79F5C682-BDEF-4D53-B481-CCF2EF60A4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8" name="Freeform 46">
              <a:extLst>
                <a:ext uri="{FF2B5EF4-FFF2-40B4-BE49-F238E27FC236}">
                  <a16:creationId xmlns:a16="http://schemas.microsoft.com/office/drawing/2014/main" id="{34E012F1-3888-4574-B83C-160D877B5C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9" name="Freeform 47">
              <a:extLst>
                <a:ext uri="{FF2B5EF4-FFF2-40B4-BE49-F238E27FC236}">
                  <a16:creationId xmlns:a16="http://schemas.microsoft.com/office/drawing/2014/main" id="{92C0B701-D754-4A82-AB31-4E35C971D1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10" name="Freeform 48">
              <a:extLst>
                <a:ext uri="{FF2B5EF4-FFF2-40B4-BE49-F238E27FC236}">
                  <a16:creationId xmlns:a16="http://schemas.microsoft.com/office/drawing/2014/main" id="{60F2428E-B4AC-403A-9F72-86667F8576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11" name="Freeform 49">
              <a:extLst>
                <a:ext uri="{FF2B5EF4-FFF2-40B4-BE49-F238E27FC236}">
                  <a16:creationId xmlns:a16="http://schemas.microsoft.com/office/drawing/2014/main" id="{0C987953-0EFA-465A-B7F9-C0CF22995A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</p:grpSp>
      <p:sp>
        <p:nvSpPr>
          <p:cNvPr id="12" name="灯片编号占位符 1">
            <a:extLst>
              <a:ext uri="{FF2B5EF4-FFF2-40B4-BE49-F238E27FC236}">
                <a16:creationId xmlns:a16="http://schemas.microsoft.com/office/drawing/2014/main" id="{5AEBC6C7-6925-4C9A-B360-18D57EB16C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38416" y="6492875"/>
            <a:ext cx="498022" cy="365125"/>
          </a:xfrm>
        </p:spPr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97B5860-9389-40BC-8CED-DD2AAB23A1E9}" type="slidenum">
              <a:rPr kumimoji="0" lang="zh-CN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Arial Unicode MS" panose="020B0604020202020204" pitchFamily="34" charset="-122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ea typeface="Arial Unicode MS" panose="020B0604020202020204" pitchFamily="34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F7A3F41B-308F-4232-9F10-7DB624028D9A}"/>
              </a:ext>
            </a:extLst>
          </p:cNvPr>
          <p:cNvSpPr txBox="1"/>
          <p:nvPr/>
        </p:nvSpPr>
        <p:spPr>
          <a:xfrm>
            <a:off x="1756364" y="103852"/>
            <a:ext cx="1031566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cs typeface="+mn-ea"/>
                <a:sym typeface="+mn-lt"/>
              </a:rPr>
              <a:t> Cartesian product (</a:t>
            </a:r>
            <a:r>
              <a:rPr kumimoji="0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cs typeface="+mn-ea"/>
                <a:sym typeface="+mn-lt"/>
              </a:rPr>
              <a:t>笛卡尔乘积</a:t>
            </a:r>
            <a:r>
              <a:rPr kumimoji="0" lang="en-US" altLang="zh-CN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cs typeface="+mn-ea"/>
                <a:sym typeface="+mn-lt"/>
              </a:rPr>
              <a:t>)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/>
              <a:cs typeface="+mn-ea"/>
              <a:sym typeface="+mn-lt"/>
            </a:endParaRPr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69E7F625-FB73-4B94-8C03-A17DACD147CC}"/>
              </a:ext>
            </a:extLst>
          </p:cNvPr>
          <p:cNvSpPr txBox="1">
            <a:spLocks noChangeArrowheads="1"/>
          </p:cNvSpPr>
          <p:nvPr/>
        </p:nvSpPr>
        <p:spPr>
          <a:xfrm>
            <a:off x="1879449" y="1390650"/>
            <a:ext cx="10356989" cy="528478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l"/>
            </a:pPr>
            <a:r>
              <a:rPr lang="en-US" altLang="zh-CN" b="1" dirty="0">
                <a:solidFill>
                  <a:schemeClr val="accent1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The Cartesian Product of two sets </a:t>
            </a:r>
            <a:r>
              <a:rPr lang="en-US" altLang="zh-CN" b="1" i="1" dirty="0">
                <a:solidFill>
                  <a:schemeClr val="accent1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en-US" altLang="zh-CN" b="1" dirty="0">
                <a:solidFill>
                  <a:schemeClr val="accent1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 and </a:t>
            </a:r>
            <a:r>
              <a:rPr lang="en-US" altLang="zh-CN" b="1" i="1" dirty="0">
                <a:solidFill>
                  <a:schemeClr val="accent1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B</a:t>
            </a:r>
            <a:r>
              <a:rPr lang="en-US" altLang="zh-CN" b="1" dirty="0">
                <a:solidFill>
                  <a:schemeClr val="accent1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, denoted by </a:t>
            </a:r>
            <a:r>
              <a:rPr lang="en-US" altLang="zh-CN" b="1" i="1" dirty="0">
                <a:solidFill>
                  <a:schemeClr val="accent1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en-US" altLang="zh-CN" b="1" dirty="0">
                <a:solidFill>
                  <a:schemeClr val="accent1"/>
                </a:solidFill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</a:t>
            </a:r>
            <a:r>
              <a:rPr lang="en-US" altLang="zh-CN" b="1" i="1" dirty="0">
                <a:solidFill>
                  <a:schemeClr val="accent1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B</a:t>
            </a:r>
            <a:r>
              <a:rPr lang="en-US" altLang="zh-CN" b="1" dirty="0">
                <a:solidFill>
                  <a:schemeClr val="accent1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 is the set of ordered pairs &lt;</a:t>
            </a:r>
            <a:r>
              <a:rPr lang="en-US" altLang="zh-CN" b="1" i="1" dirty="0">
                <a:solidFill>
                  <a:schemeClr val="accent1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en-US" altLang="zh-CN" b="1" dirty="0">
                <a:solidFill>
                  <a:schemeClr val="accent1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b="1" i="1" dirty="0">
                <a:solidFill>
                  <a:schemeClr val="accent1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b</a:t>
            </a:r>
            <a:r>
              <a:rPr lang="en-US" altLang="zh-CN" b="1" dirty="0">
                <a:solidFill>
                  <a:schemeClr val="accent1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&gt; where </a:t>
            </a:r>
            <a:r>
              <a:rPr lang="en-US" altLang="zh-CN" b="1" i="1" dirty="0" err="1">
                <a:solidFill>
                  <a:schemeClr val="accent1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en-US" altLang="zh-CN" b="1" dirty="0" err="1">
                <a:solidFill>
                  <a:schemeClr val="accent1"/>
                </a:solidFill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</a:t>
            </a:r>
            <a:r>
              <a:rPr lang="en-US" altLang="zh-CN" b="1" i="1" dirty="0" err="1">
                <a:solidFill>
                  <a:schemeClr val="accent1"/>
                </a:solidFill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A</a:t>
            </a:r>
            <a:r>
              <a:rPr lang="en-US" altLang="zh-CN" b="1" dirty="0">
                <a:solidFill>
                  <a:schemeClr val="accent1"/>
                </a:solidFill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zh-CN" b="1" dirty="0">
                <a:solidFill>
                  <a:schemeClr val="accent1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and </a:t>
            </a:r>
            <a:r>
              <a:rPr lang="en-US" altLang="zh-CN" b="1" i="1" dirty="0" err="1">
                <a:solidFill>
                  <a:schemeClr val="accent1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b</a:t>
            </a:r>
            <a:r>
              <a:rPr lang="en-US" altLang="zh-CN" b="1" dirty="0" err="1">
                <a:solidFill>
                  <a:schemeClr val="accent1"/>
                </a:solidFill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</a:t>
            </a:r>
            <a:r>
              <a:rPr lang="en-US" altLang="zh-CN" b="1" i="1" dirty="0" err="1">
                <a:solidFill>
                  <a:schemeClr val="accent1"/>
                </a:solidFill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B</a:t>
            </a:r>
            <a:r>
              <a:rPr lang="en-US" altLang="zh-CN" b="1" dirty="0">
                <a:solidFill>
                  <a:schemeClr val="accent1"/>
                </a:solidFill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.</a:t>
            </a:r>
            <a:endParaRPr lang="zh-CN" altLang="en-US" b="1" dirty="0">
              <a:solidFill>
                <a:schemeClr val="accent1"/>
              </a:solidFill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5" name="TextBox 9">
            <a:extLst>
              <a:ext uri="{FF2B5EF4-FFF2-40B4-BE49-F238E27FC236}">
                <a16:creationId xmlns:a16="http://schemas.microsoft.com/office/drawing/2014/main" id="{6A5F73D2-816D-4EDF-B9A9-5F4264144C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5774" y="3799492"/>
            <a:ext cx="9752642" cy="1815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 eaLnBrk="1" hangingPunct="1">
              <a:spcBef>
                <a:spcPct val="0"/>
              </a:spcBef>
              <a:buFont typeface="Wingdings" panose="05000000000000000000" pitchFamily="2" charset="2"/>
              <a:buChar char="l"/>
            </a:pPr>
            <a:r>
              <a:rPr kumimoji="0" lang="en-US" altLang="zh-CN" sz="2800" b="1" dirty="0">
                <a:latin typeface="Times New Roman" panose="02020603050405020304" pitchFamily="18" charset="0"/>
              </a:rPr>
              <a:t>If there are </a:t>
            </a:r>
            <a:r>
              <a:rPr kumimoji="0" lang="en-US" altLang="zh-CN" sz="2800" b="1" i="1" dirty="0">
                <a:latin typeface="Times New Roman" panose="02020603050405020304" pitchFamily="18" charset="0"/>
              </a:rPr>
              <a:t>m</a:t>
            </a:r>
            <a:r>
              <a:rPr kumimoji="0" lang="en-US" altLang="zh-CN" sz="2800" b="1" dirty="0">
                <a:latin typeface="Times New Roman" panose="02020603050405020304" pitchFamily="18" charset="0"/>
              </a:rPr>
              <a:t> elements in </a:t>
            </a:r>
            <a:r>
              <a:rPr kumimoji="0" lang="en-US" altLang="zh-CN" sz="2800" b="1" i="1" dirty="0">
                <a:latin typeface="Times New Roman" panose="02020603050405020304" pitchFamily="18" charset="0"/>
              </a:rPr>
              <a:t>A </a:t>
            </a:r>
            <a:r>
              <a:rPr kumimoji="0" lang="en-US" altLang="zh-CN" sz="2800" b="1" dirty="0">
                <a:latin typeface="Times New Roman" panose="02020603050405020304" pitchFamily="18" charset="0"/>
              </a:rPr>
              <a:t>and </a:t>
            </a:r>
            <a:r>
              <a:rPr kumimoji="0" lang="en-US" altLang="zh-CN" sz="2800" b="1" i="1" dirty="0">
                <a:latin typeface="Times New Roman" panose="02020603050405020304" pitchFamily="18" charset="0"/>
              </a:rPr>
              <a:t>n</a:t>
            </a:r>
            <a:r>
              <a:rPr kumimoji="0" lang="en-US" altLang="zh-CN" sz="2800" b="1" dirty="0">
                <a:latin typeface="Times New Roman" panose="02020603050405020304" pitchFamily="18" charset="0"/>
              </a:rPr>
              <a:t> elements in </a:t>
            </a:r>
            <a:r>
              <a:rPr kumimoji="0" lang="en-US" altLang="zh-CN" sz="2800" b="1" i="1" dirty="0">
                <a:latin typeface="Times New Roman" panose="02020603050405020304" pitchFamily="18" charset="0"/>
              </a:rPr>
              <a:t>B</a:t>
            </a:r>
            <a:r>
              <a:rPr kumimoji="0" lang="en-US" altLang="zh-CN" sz="2800" b="1" dirty="0">
                <a:latin typeface="Times New Roman" panose="02020603050405020304" pitchFamily="18" charset="0"/>
              </a:rPr>
              <a:t>, the number of elements in the Cartesian product of </a:t>
            </a:r>
            <a:r>
              <a:rPr kumimoji="0" lang="en-US" altLang="zh-CN" sz="2800" b="1" i="1" dirty="0">
                <a:latin typeface="Times New Roman" panose="02020603050405020304" pitchFamily="18" charset="0"/>
              </a:rPr>
              <a:t>A</a:t>
            </a:r>
            <a:r>
              <a:rPr kumimoji="0" lang="en-US" altLang="zh-CN" sz="2800" b="1" dirty="0">
                <a:latin typeface="Times New Roman" panose="02020603050405020304" pitchFamily="18" charset="0"/>
              </a:rPr>
              <a:t> and </a:t>
            </a:r>
            <a:r>
              <a:rPr kumimoji="0" lang="en-US" altLang="zh-CN" sz="2800" b="1" i="1" dirty="0">
                <a:latin typeface="Times New Roman" panose="02020603050405020304" pitchFamily="18" charset="0"/>
              </a:rPr>
              <a:t>B</a:t>
            </a:r>
            <a:r>
              <a:rPr kumimoji="0" lang="en-US" altLang="zh-CN" sz="2800" b="1" dirty="0">
                <a:latin typeface="Times New Roman" panose="02020603050405020304" pitchFamily="18" charset="0"/>
              </a:rPr>
              <a:t> is?</a:t>
            </a:r>
          </a:p>
          <a:p>
            <a:pPr marL="342900" indent="-342900" eaLnBrk="1" hangingPunct="1">
              <a:spcBef>
                <a:spcPct val="0"/>
              </a:spcBef>
              <a:buFont typeface="Wingdings" panose="05000000000000000000" pitchFamily="2" charset="2"/>
              <a:buChar char="l"/>
            </a:pPr>
            <a:endParaRPr kumimoji="0" lang="en-US" altLang="zh-CN" sz="2800" b="1" dirty="0">
              <a:latin typeface="Times New Roman" panose="02020603050405020304" pitchFamily="18" charset="0"/>
            </a:endParaRPr>
          </a:p>
          <a:p>
            <a:pPr algn="ctr">
              <a:spcBef>
                <a:spcPct val="0"/>
              </a:spcBef>
              <a:buNone/>
            </a:pPr>
            <a:r>
              <a:rPr kumimoji="0" lang="en-US" altLang="zh-CN" sz="2800" b="1" i="1" dirty="0">
                <a:latin typeface="Times New Roman" panose="02020603050405020304" pitchFamily="18" charset="0"/>
              </a:rPr>
              <a:t>m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×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zh-CN" sz="2800" b="1" i="1" dirty="0">
                <a:latin typeface="Times New Roman" panose="02020603050405020304" pitchFamily="18" charset="0"/>
              </a:rPr>
              <a:t>n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0F78FF3E-816C-49E7-AD2B-BCF5A85B2483}"/>
              </a:ext>
            </a:extLst>
          </p:cNvPr>
          <p:cNvSpPr/>
          <p:nvPr/>
        </p:nvSpPr>
        <p:spPr>
          <a:xfrm>
            <a:off x="0" y="1037509"/>
            <a:ext cx="1689098" cy="5049716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/>
          </a:bodyPr>
          <a:lstStyle/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FF00"/>
                </a:solidFill>
                <a:cs typeface="+mn-ea"/>
                <a:sym typeface="+mn-lt"/>
              </a:rPr>
              <a:t>多重序元与笛卡尔乘积</a:t>
            </a: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元组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有序对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多重序元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u="sng" dirty="0">
                <a:solidFill>
                  <a:schemeClr val="bg1"/>
                </a:solidFill>
                <a:cs typeface="+mn-ea"/>
                <a:sym typeface="+mn-lt"/>
              </a:rPr>
              <a:t>笛卡尔乘积</a:t>
            </a:r>
            <a:endParaRPr lang="zh-CN" altLang="en-US" b="1" u="sng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FF00"/>
                </a:solidFill>
                <a:cs typeface="+mn-ea"/>
                <a:sym typeface="+mn-lt"/>
              </a:rPr>
              <a:t>关系的基本概念</a:t>
            </a: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关系的定义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相等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定义域和值域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FF00"/>
                </a:solidFill>
                <a:cs typeface="+mn-ea"/>
                <a:sym typeface="+mn-lt"/>
              </a:rPr>
              <a:t>关系的性质</a:t>
            </a: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</p:txBody>
      </p:sp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1A1825FB-0900-4424-B62D-11F41AD400A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48213327"/>
              </p:ext>
            </p:extLst>
          </p:nvPr>
        </p:nvGraphicFramePr>
        <p:xfrm>
          <a:off x="4254809" y="2690951"/>
          <a:ext cx="4973284" cy="5200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719" name="Equation" r:id="rId4" imgW="1942920" imgH="203040" progId="Equation.DSMT4">
                  <p:embed/>
                </p:oleObj>
              </mc:Choice>
              <mc:Fallback>
                <p:oleObj name="Equation" r:id="rId4" imgW="194292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254809" y="2690951"/>
                        <a:ext cx="4973284" cy="5200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05715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65459A86-2236-4247-9311-D46EC9F8D18D}"/>
              </a:ext>
            </a:extLst>
          </p:cNvPr>
          <p:cNvGrpSpPr/>
          <p:nvPr/>
        </p:nvGrpSpPr>
        <p:grpSpPr>
          <a:xfrm>
            <a:off x="119973" y="397477"/>
            <a:ext cx="1449151" cy="180724"/>
            <a:chOff x="5392832" y="1016000"/>
            <a:chExt cx="1449150" cy="180724"/>
          </a:xfrm>
        </p:grpSpPr>
        <p:sp>
          <p:nvSpPr>
            <p:cNvPr id="7" name="Freeform 45">
              <a:extLst>
                <a:ext uri="{FF2B5EF4-FFF2-40B4-BE49-F238E27FC236}">
                  <a16:creationId xmlns:a16="http://schemas.microsoft.com/office/drawing/2014/main" id="{79F5C682-BDEF-4D53-B481-CCF2EF60A4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8" name="Freeform 46">
              <a:extLst>
                <a:ext uri="{FF2B5EF4-FFF2-40B4-BE49-F238E27FC236}">
                  <a16:creationId xmlns:a16="http://schemas.microsoft.com/office/drawing/2014/main" id="{34E012F1-3888-4574-B83C-160D877B5C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9" name="Freeform 47">
              <a:extLst>
                <a:ext uri="{FF2B5EF4-FFF2-40B4-BE49-F238E27FC236}">
                  <a16:creationId xmlns:a16="http://schemas.microsoft.com/office/drawing/2014/main" id="{92C0B701-D754-4A82-AB31-4E35C971D1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10" name="Freeform 48">
              <a:extLst>
                <a:ext uri="{FF2B5EF4-FFF2-40B4-BE49-F238E27FC236}">
                  <a16:creationId xmlns:a16="http://schemas.microsoft.com/office/drawing/2014/main" id="{60F2428E-B4AC-403A-9F72-86667F8576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11" name="Freeform 49">
              <a:extLst>
                <a:ext uri="{FF2B5EF4-FFF2-40B4-BE49-F238E27FC236}">
                  <a16:creationId xmlns:a16="http://schemas.microsoft.com/office/drawing/2014/main" id="{0C987953-0EFA-465A-B7F9-C0CF22995A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</p:grpSp>
      <p:sp>
        <p:nvSpPr>
          <p:cNvPr id="12" name="灯片编号占位符 1">
            <a:extLst>
              <a:ext uri="{FF2B5EF4-FFF2-40B4-BE49-F238E27FC236}">
                <a16:creationId xmlns:a16="http://schemas.microsoft.com/office/drawing/2014/main" id="{5AEBC6C7-6925-4C9A-B360-18D57EB16C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38416" y="6492875"/>
            <a:ext cx="498022" cy="365125"/>
          </a:xfrm>
        </p:spPr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97B5860-9389-40BC-8CED-DD2AAB23A1E9}" type="slidenum">
              <a:rPr kumimoji="0" lang="zh-CN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Arial Unicode MS" panose="020B0604020202020204" pitchFamily="34" charset="-122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ea typeface="Arial Unicode MS" panose="020B0604020202020204" pitchFamily="34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F7A3F41B-308F-4232-9F10-7DB624028D9A}"/>
              </a:ext>
            </a:extLst>
          </p:cNvPr>
          <p:cNvSpPr txBox="1"/>
          <p:nvPr/>
        </p:nvSpPr>
        <p:spPr>
          <a:xfrm>
            <a:off x="1756364" y="103852"/>
            <a:ext cx="1031566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cs typeface="+mn-ea"/>
                <a:sym typeface="+mn-lt"/>
              </a:rPr>
              <a:t> Cartesian product 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/>
              <a:cs typeface="+mn-ea"/>
              <a:sym typeface="+mn-lt"/>
            </a:endParaRPr>
          </a:p>
        </p:txBody>
      </p:sp>
      <p:graphicFrame>
        <p:nvGraphicFramePr>
          <p:cNvPr id="13" name="Object 8">
            <a:extLst>
              <a:ext uri="{FF2B5EF4-FFF2-40B4-BE49-F238E27FC236}">
                <a16:creationId xmlns:a16="http://schemas.microsoft.com/office/drawing/2014/main" id="{0A132BBA-CBDC-4F72-896A-DBD1546061C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88692524"/>
              </p:ext>
            </p:extLst>
          </p:nvPr>
        </p:nvGraphicFramePr>
        <p:xfrm>
          <a:off x="2866231" y="1568151"/>
          <a:ext cx="6459538" cy="860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247" name="Equation" r:id="rId4" imgW="2603160" imgH="431640" progId="Equation.DSMT4">
                  <p:embed/>
                </p:oleObj>
              </mc:Choice>
              <mc:Fallback>
                <p:oleObj name="Equation" r:id="rId4" imgW="2603160" imgH="431640" progId="Equation.DSMT4">
                  <p:embed/>
                  <p:pic>
                    <p:nvPicPr>
                      <p:cNvPr id="28676" name="Object 8">
                        <a:extLst>
                          <a:ext uri="{FF2B5EF4-FFF2-40B4-BE49-F238E27FC236}">
                            <a16:creationId xmlns:a16="http://schemas.microsoft.com/office/drawing/2014/main" id="{32E8AACF-847F-4E0A-B5F0-8AF9013AEEA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66231" y="1568151"/>
                        <a:ext cx="6459538" cy="860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9">
            <a:extLst>
              <a:ext uri="{FF2B5EF4-FFF2-40B4-BE49-F238E27FC236}">
                <a16:creationId xmlns:a16="http://schemas.microsoft.com/office/drawing/2014/main" id="{2468457E-B7B2-4076-8DAF-A095D56FDBC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65411276"/>
              </p:ext>
            </p:extLst>
          </p:nvPr>
        </p:nvGraphicFramePr>
        <p:xfrm>
          <a:off x="3045674" y="2777415"/>
          <a:ext cx="5645150" cy="1811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248" name="Equation" r:id="rId6" imgW="2768400" imgH="888840" progId="Equation.DSMT4">
                  <p:embed/>
                </p:oleObj>
              </mc:Choice>
              <mc:Fallback>
                <p:oleObj name="Equation" r:id="rId6" imgW="2768400" imgH="888840" progId="Equation.DSMT4">
                  <p:embed/>
                  <p:pic>
                    <p:nvPicPr>
                      <p:cNvPr id="28677" name="Object 9">
                        <a:extLst>
                          <a:ext uri="{FF2B5EF4-FFF2-40B4-BE49-F238E27FC236}">
                            <a16:creationId xmlns:a16="http://schemas.microsoft.com/office/drawing/2014/main" id="{60150CD6-9FAF-4C99-BCCD-14319C6FE92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5674" y="2777415"/>
                        <a:ext cx="5645150" cy="1811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矩形 14">
            <a:extLst>
              <a:ext uri="{FF2B5EF4-FFF2-40B4-BE49-F238E27FC236}">
                <a16:creationId xmlns:a16="http://schemas.microsoft.com/office/drawing/2014/main" id="{4830373C-41E1-4DD8-95EF-C945A6530D2D}"/>
              </a:ext>
            </a:extLst>
          </p:cNvPr>
          <p:cNvSpPr/>
          <p:nvPr/>
        </p:nvSpPr>
        <p:spPr>
          <a:xfrm>
            <a:off x="0" y="1037509"/>
            <a:ext cx="1689098" cy="5049716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/>
          </a:bodyPr>
          <a:lstStyle/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FF00"/>
                </a:solidFill>
                <a:cs typeface="+mn-ea"/>
                <a:sym typeface="+mn-lt"/>
              </a:rPr>
              <a:t>多重序元与笛卡尔乘积</a:t>
            </a: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元组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有序对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多重序元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u="sng" dirty="0">
                <a:solidFill>
                  <a:schemeClr val="bg1"/>
                </a:solidFill>
                <a:cs typeface="+mn-ea"/>
                <a:sym typeface="+mn-lt"/>
              </a:rPr>
              <a:t>笛卡尔乘积</a:t>
            </a:r>
            <a:endParaRPr lang="zh-CN" altLang="en-US" b="1" u="sng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FF00"/>
                </a:solidFill>
                <a:cs typeface="+mn-ea"/>
                <a:sym typeface="+mn-lt"/>
              </a:rPr>
              <a:t>关系的基本概念</a:t>
            </a: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关系的定义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相等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定义域和值域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FF00"/>
                </a:solidFill>
                <a:cs typeface="+mn-ea"/>
                <a:sym typeface="+mn-lt"/>
              </a:rPr>
              <a:t>关系的性质</a:t>
            </a: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80267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65459A86-2236-4247-9311-D46EC9F8D18D}"/>
              </a:ext>
            </a:extLst>
          </p:cNvPr>
          <p:cNvGrpSpPr/>
          <p:nvPr/>
        </p:nvGrpSpPr>
        <p:grpSpPr>
          <a:xfrm>
            <a:off x="119973" y="397477"/>
            <a:ext cx="1449151" cy="180724"/>
            <a:chOff x="5392832" y="1016000"/>
            <a:chExt cx="1449150" cy="180724"/>
          </a:xfrm>
        </p:grpSpPr>
        <p:sp>
          <p:nvSpPr>
            <p:cNvPr id="7" name="Freeform 45">
              <a:extLst>
                <a:ext uri="{FF2B5EF4-FFF2-40B4-BE49-F238E27FC236}">
                  <a16:creationId xmlns:a16="http://schemas.microsoft.com/office/drawing/2014/main" id="{79F5C682-BDEF-4D53-B481-CCF2EF60A4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8" name="Freeform 46">
              <a:extLst>
                <a:ext uri="{FF2B5EF4-FFF2-40B4-BE49-F238E27FC236}">
                  <a16:creationId xmlns:a16="http://schemas.microsoft.com/office/drawing/2014/main" id="{34E012F1-3888-4574-B83C-160D877B5C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9" name="Freeform 47">
              <a:extLst>
                <a:ext uri="{FF2B5EF4-FFF2-40B4-BE49-F238E27FC236}">
                  <a16:creationId xmlns:a16="http://schemas.microsoft.com/office/drawing/2014/main" id="{92C0B701-D754-4A82-AB31-4E35C971D1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10" name="Freeform 48">
              <a:extLst>
                <a:ext uri="{FF2B5EF4-FFF2-40B4-BE49-F238E27FC236}">
                  <a16:creationId xmlns:a16="http://schemas.microsoft.com/office/drawing/2014/main" id="{60F2428E-B4AC-403A-9F72-86667F8576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11" name="Freeform 49">
              <a:extLst>
                <a:ext uri="{FF2B5EF4-FFF2-40B4-BE49-F238E27FC236}">
                  <a16:creationId xmlns:a16="http://schemas.microsoft.com/office/drawing/2014/main" id="{0C987953-0EFA-465A-B7F9-C0CF22995A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</p:grpSp>
      <p:sp>
        <p:nvSpPr>
          <p:cNvPr id="12" name="灯片编号占位符 1">
            <a:extLst>
              <a:ext uri="{FF2B5EF4-FFF2-40B4-BE49-F238E27FC236}">
                <a16:creationId xmlns:a16="http://schemas.microsoft.com/office/drawing/2014/main" id="{5AEBC6C7-6925-4C9A-B360-18D57EB16C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38416" y="6492875"/>
            <a:ext cx="498022" cy="365125"/>
          </a:xfrm>
        </p:spPr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97B5860-9389-40BC-8CED-DD2AAB23A1E9}" type="slidenum">
              <a:rPr kumimoji="0" lang="zh-CN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Arial Unicode MS" panose="020B0604020202020204" pitchFamily="34" charset="-122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ea typeface="Arial Unicode MS" panose="020B0604020202020204" pitchFamily="34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F7A3F41B-308F-4232-9F10-7DB624028D9A}"/>
              </a:ext>
            </a:extLst>
          </p:cNvPr>
          <p:cNvSpPr txBox="1"/>
          <p:nvPr/>
        </p:nvSpPr>
        <p:spPr>
          <a:xfrm>
            <a:off x="1756364" y="103852"/>
            <a:ext cx="1031566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cs typeface="+mn-ea"/>
                <a:sym typeface="+mn-lt"/>
              </a:rPr>
              <a:t> Cartesian product 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/>
              <a:cs typeface="+mn-ea"/>
              <a:sym typeface="+mn-lt"/>
            </a:endParaRPr>
          </a:p>
        </p:txBody>
      </p:sp>
      <p:graphicFrame>
        <p:nvGraphicFramePr>
          <p:cNvPr id="13" name="Object 5">
            <a:extLst>
              <a:ext uri="{FF2B5EF4-FFF2-40B4-BE49-F238E27FC236}">
                <a16:creationId xmlns:a16="http://schemas.microsoft.com/office/drawing/2014/main" id="{0465A747-8204-4AAE-8E51-E9204073848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34673844"/>
              </p:ext>
            </p:extLst>
          </p:nvPr>
        </p:nvGraphicFramePr>
        <p:xfrm>
          <a:off x="2301081" y="1391158"/>
          <a:ext cx="7589837" cy="992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261" name="Equation" r:id="rId4" imgW="3302000" imgH="431800" progId="Equation.DSMT4">
                  <p:embed/>
                </p:oleObj>
              </mc:Choice>
              <mc:Fallback>
                <p:oleObj name="Equation" r:id="rId4" imgW="3302000" imgH="431800" progId="Equation.DSMT4">
                  <p:embed/>
                  <p:pic>
                    <p:nvPicPr>
                      <p:cNvPr id="24580" name="Object 5">
                        <a:extLst>
                          <a:ext uri="{FF2B5EF4-FFF2-40B4-BE49-F238E27FC236}">
                            <a16:creationId xmlns:a16="http://schemas.microsoft.com/office/drawing/2014/main" id="{B5A73E2B-76F0-4F3A-B1E7-4F143106E88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01081" y="1391158"/>
                        <a:ext cx="7589837" cy="992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6">
            <a:extLst>
              <a:ext uri="{FF2B5EF4-FFF2-40B4-BE49-F238E27FC236}">
                <a16:creationId xmlns:a16="http://schemas.microsoft.com/office/drawing/2014/main" id="{0D08428B-96D2-4FFB-9190-BB089B73F51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2006445"/>
              </p:ext>
            </p:extLst>
          </p:nvPr>
        </p:nvGraphicFramePr>
        <p:xfrm>
          <a:off x="2462213" y="2784475"/>
          <a:ext cx="7269162" cy="898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262" name="Equation" r:id="rId6" imgW="3492360" imgH="431640" progId="Equation.DSMT4">
                  <p:embed/>
                </p:oleObj>
              </mc:Choice>
              <mc:Fallback>
                <p:oleObj name="Equation" r:id="rId6" imgW="3492360" imgH="431640" progId="Equation.DSMT4">
                  <p:embed/>
                  <p:pic>
                    <p:nvPicPr>
                      <p:cNvPr id="29699" name="Object 6">
                        <a:extLst>
                          <a:ext uri="{FF2B5EF4-FFF2-40B4-BE49-F238E27FC236}">
                            <a16:creationId xmlns:a16="http://schemas.microsoft.com/office/drawing/2014/main" id="{26FCBA5E-8FAF-44F3-BB7F-F129E7DDA73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62213" y="2784475"/>
                        <a:ext cx="7269162" cy="898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7">
            <a:extLst>
              <a:ext uri="{FF2B5EF4-FFF2-40B4-BE49-F238E27FC236}">
                <a16:creationId xmlns:a16="http://schemas.microsoft.com/office/drawing/2014/main" id="{2D7583F8-2D7B-4333-842C-DEB78C2B69A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46515652"/>
              </p:ext>
            </p:extLst>
          </p:nvPr>
        </p:nvGraphicFramePr>
        <p:xfrm>
          <a:off x="3912041" y="4167188"/>
          <a:ext cx="5473700" cy="869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263" name="Equation" r:id="rId8" imgW="2692400" imgH="431800" progId="Equation.DSMT4">
                  <p:embed/>
                </p:oleObj>
              </mc:Choice>
              <mc:Fallback>
                <p:oleObj name="Equation" r:id="rId8" imgW="2692400" imgH="431800" progId="Equation.DSMT4">
                  <p:embed/>
                  <p:pic>
                    <p:nvPicPr>
                      <p:cNvPr id="29700" name="Object 7">
                        <a:extLst>
                          <a:ext uri="{FF2B5EF4-FFF2-40B4-BE49-F238E27FC236}">
                            <a16:creationId xmlns:a16="http://schemas.microsoft.com/office/drawing/2014/main" id="{A6A8F527-13DC-4E40-9589-A90EC6A9BFE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12041" y="4167188"/>
                        <a:ext cx="5473700" cy="869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Text Box 9">
            <a:extLst>
              <a:ext uri="{FF2B5EF4-FFF2-40B4-BE49-F238E27FC236}">
                <a16:creationId xmlns:a16="http://schemas.microsoft.com/office/drawing/2014/main" id="{9867E4B9-A70D-40F8-9A07-6952F1335A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59148" y="5035042"/>
            <a:ext cx="1223962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0" lang="en-US" altLang="zh-CN" sz="2800" b="1">
                <a:latin typeface="Times New Roman" panose="02020603050405020304" pitchFamily="18" charset="0"/>
              </a:rPr>
              <a:t>So</a:t>
            </a:r>
            <a:r>
              <a:rPr kumimoji="0" lang="zh-CN" altLang="en-US" sz="2800" b="1">
                <a:latin typeface="Times New Roman" panose="02020603050405020304" pitchFamily="18" charset="0"/>
              </a:rPr>
              <a:t>：</a:t>
            </a:r>
          </a:p>
        </p:txBody>
      </p:sp>
      <p:graphicFrame>
        <p:nvGraphicFramePr>
          <p:cNvPr id="18" name="Object 10">
            <a:extLst>
              <a:ext uri="{FF2B5EF4-FFF2-40B4-BE49-F238E27FC236}">
                <a16:creationId xmlns:a16="http://schemas.microsoft.com/office/drawing/2014/main" id="{96E69405-CE74-491B-98C4-95F857D789E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5231207"/>
              </p:ext>
            </p:extLst>
          </p:nvPr>
        </p:nvGraphicFramePr>
        <p:xfrm>
          <a:off x="4173499" y="5629560"/>
          <a:ext cx="4176712" cy="550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264" name="Equation" r:id="rId10" imgW="1511300" imgH="203200" progId="Equation.DSMT4">
                  <p:embed/>
                </p:oleObj>
              </mc:Choice>
              <mc:Fallback>
                <p:oleObj name="Equation" r:id="rId10" imgW="1511300" imgH="203200" progId="Equation.DSMT4">
                  <p:embed/>
                  <p:pic>
                    <p:nvPicPr>
                      <p:cNvPr id="29701" name="Object 10">
                        <a:extLst>
                          <a:ext uri="{FF2B5EF4-FFF2-40B4-BE49-F238E27FC236}">
                            <a16:creationId xmlns:a16="http://schemas.microsoft.com/office/drawing/2014/main" id="{ADEA67C1-0DDC-4AB7-8BE2-5E6EEBFDEA0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73499" y="5629560"/>
                        <a:ext cx="4176712" cy="5508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矩形 18">
            <a:extLst>
              <a:ext uri="{FF2B5EF4-FFF2-40B4-BE49-F238E27FC236}">
                <a16:creationId xmlns:a16="http://schemas.microsoft.com/office/drawing/2014/main" id="{FE357564-9C85-4530-8669-BE905E6490F3}"/>
              </a:ext>
            </a:extLst>
          </p:cNvPr>
          <p:cNvSpPr/>
          <p:nvPr/>
        </p:nvSpPr>
        <p:spPr>
          <a:xfrm>
            <a:off x="0" y="1037509"/>
            <a:ext cx="1689098" cy="5049716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/>
          </a:bodyPr>
          <a:lstStyle/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FF00"/>
                </a:solidFill>
                <a:cs typeface="+mn-ea"/>
                <a:sym typeface="+mn-lt"/>
              </a:rPr>
              <a:t>多重序元与笛卡尔乘积</a:t>
            </a: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元组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有序对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多重序元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u="sng" dirty="0">
                <a:solidFill>
                  <a:schemeClr val="bg1"/>
                </a:solidFill>
                <a:cs typeface="+mn-ea"/>
                <a:sym typeface="+mn-lt"/>
              </a:rPr>
              <a:t>笛卡尔乘积</a:t>
            </a:r>
            <a:endParaRPr lang="zh-CN" altLang="en-US" b="1" u="sng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FF00"/>
                </a:solidFill>
                <a:cs typeface="+mn-ea"/>
                <a:sym typeface="+mn-lt"/>
              </a:rPr>
              <a:t>关系的基本概念</a:t>
            </a: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关系的定义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相等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定义域和值域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FF00"/>
                </a:solidFill>
                <a:cs typeface="+mn-ea"/>
                <a:sym typeface="+mn-lt"/>
              </a:rPr>
              <a:t>关系的性质</a:t>
            </a: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93856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65459A86-2236-4247-9311-D46EC9F8D18D}"/>
              </a:ext>
            </a:extLst>
          </p:cNvPr>
          <p:cNvGrpSpPr/>
          <p:nvPr/>
        </p:nvGrpSpPr>
        <p:grpSpPr>
          <a:xfrm>
            <a:off x="119973" y="397477"/>
            <a:ext cx="1449151" cy="180724"/>
            <a:chOff x="5392832" y="1016000"/>
            <a:chExt cx="1449150" cy="180724"/>
          </a:xfrm>
        </p:grpSpPr>
        <p:sp>
          <p:nvSpPr>
            <p:cNvPr id="7" name="Freeform 45">
              <a:extLst>
                <a:ext uri="{FF2B5EF4-FFF2-40B4-BE49-F238E27FC236}">
                  <a16:creationId xmlns:a16="http://schemas.microsoft.com/office/drawing/2014/main" id="{79F5C682-BDEF-4D53-B481-CCF2EF60A4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8" name="Freeform 46">
              <a:extLst>
                <a:ext uri="{FF2B5EF4-FFF2-40B4-BE49-F238E27FC236}">
                  <a16:creationId xmlns:a16="http://schemas.microsoft.com/office/drawing/2014/main" id="{34E012F1-3888-4574-B83C-160D877B5C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9" name="Freeform 47">
              <a:extLst>
                <a:ext uri="{FF2B5EF4-FFF2-40B4-BE49-F238E27FC236}">
                  <a16:creationId xmlns:a16="http://schemas.microsoft.com/office/drawing/2014/main" id="{92C0B701-D754-4A82-AB31-4E35C971D1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10" name="Freeform 48">
              <a:extLst>
                <a:ext uri="{FF2B5EF4-FFF2-40B4-BE49-F238E27FC236}">
                  <a16:creationId xmlns:a16="http://schemas.microsoft.com/office/drawing/2014/main" id="{60F2428E-B4AC-403A-9F72-86667F8576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11" name="Freeform 49">
              <a:extLst>
                <a:ext uri="{FF2B5EF4-FFF2-40B4-BE49-F238E27FC236}">
                  <a16:creationId xmlns:a16="http://schemas.microsoft.com/office/drawing/2014/main" id="{0C987953-0EFA-465A-B7F9-C0CF22995A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</p:grpSp>
      <p:sp>
        <p:nvSpPr>
          <p:cNvPr id="12" name="灯片编号占位符 1">
            <a:extLst>
              <a:ext uri="{FF2B5EF4-FFF2-40B4-BE49-F238E27FC236}">
                <a16:creationId xmlns:a16="http://schemas.microsoft.com/office/drawing/2014/main" id="{5AEBC6C7-6925-4C9A-B360-18D57EB16C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38416" y="6492875"/>
            <a:ext cx="498022" cy="365125"/>
          </a:xfrm>
        </p:spPr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97B5860-9389-40BC-8CED-DD2AAB23A1E9}" type="slidenum">
              <a:rPr kumimoji="0" lang="zh-CN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Arial Unicode MS" panose="020B0604020202020204" pitchFamily="34" charset="-122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ea typeface="Arial Unicode MS" panose="020B0604020202020204" pitchFamily="34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F7A3F41B-308F-4232-9F10-7DB624028D9A}"/>
              </a:ext>
            </a:extLst>
          </p:cNvPr>
          <p:cNvSpPr txBox="1"/>
          <p:nvPr/>
        </p:nvSpPr>
        <p:spPr>
          <a:xfrm>
            <a:off x="1756364" y="103852"/>
            <a:ext cx="1031566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cs typeface="+mn-ea"/>
                <a:sym typeface="+mn-lt"/>
              </a:rPr>
              <a:t> Cartesian product 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/>
              <a:cs typeface="+mn-ea"/>
              <a:sym typeface="+mn-lt"/>
            </a:endParaRPr>
          </a:p>
        </p:txBody>
      </p:sp>
      <p:sp>
        <p:nvSpPr>
          <p:cNvPr id="19" name="Rectangle 3">
            <a:extLst>
              <a:ext uri="{FF2B5EF4-FFF2-40B4-BE49-F238E27FC236}">
                <a16:creationId xmlns:a16="http://schemas.microsoft.com/office/drawing/2014/main" id="{33095D07-94C5-4D72-88AA-0D1853338CFC}"/>
              </a:ext>
            </a:extLst>
          </p:cNvPr>
          <p:cNvSpPr txBox="1">
            <a:spLocks noChangeArrowheads="1"/>
          </p:cNvSpPr>
          <p:nvPr/>
        </p:nvSpPr>
        <p:spPr>
          <a:xfrm>
            <a:off x="2095500" y="1150661"/>
            <a:ext cx="9450324" cy="57150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None/>
            </a:pPr>
            <a:r>
              <a:rPr lang="en-US" altLang="zh-CN" b="1" dirty="0">
                <a:solidFill>
                  <a:srgbClr val="FF0000"/>
                </a:solidFill>
                <a:ea typeface="宋体" panose="02010600030101010101" pitchFamily="2" charset="-122"/>
              </a:rPr>
              <a:t>Theorem: </a:t>
            </a:r>
            <a:r>
              <a:rPr lang="en-US" altLang="zh-CN" b="1" dirty="0">
                <a:solidFill>
                  <a:schemeClr val="accent2"/>
                </a:solidFill>
                <a:ea typeface="宋体" panose="02010600030101010101" pitchFamily="2" charset="-122"/>
              </a:rPr>
              <a:t>there are three sets of A</a:t>
            </a:r>
            <a:r>
              <a:rPr lang="zh-CN" altLang="en-US" b="1" dirty="0">
                <a:solidFill>
                  <a:schemeClr val="accent2"/>
                </a:solidFill>
                <a:ea typeface="宋体" panose="02010600030101010101" pitchFamily="2" charset="-122"/>
              </a:rPr>
              <a:t>，</a:t>
            </a:r>
            <a:r>
              <a:rPr lang="en-US" altLang="zh-CN" b="1" dirty="0">
                <a:solidFill>
                  <a:schemeClr val="accent2"/>
                </a:solidFill>
                <a:ea typeface="宋体" panose="02010600030101010101" pitchFamily="2" charset="-122"/>
              </a:rPr>
              <a:t>B and C, then</a:t>
            </a:r>
            <a:endParaRPr lang="zh-CN" altLang="en-US" b="1" dirty="0">
              <a:solidFill>
                <a:schemeClr val="accent2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20" name="Object 5">
            <a:extLst>
              <a:ext uri="{FF2B5EF4-FFF2-40B4-BE49-F238E27FC236}">
                <a16:creationId xmlns:a16="http://schemas.microsoft.com/office/drawing/2014/main" id="{A7F21106-59E5-4BC6-9B96-03C6EB147D9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48101899"/>
              </p:ext>
            </p:extLst>
          </p:nvPr>
        </p:nvGraphicFramePr>
        <p:xfrm>
          <a:off x="4693029" y="1669479"/>
          <a:ext cx="3889375" cy="1620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04" name="Equation" r:id="rId4" imgW="2133600" imgH="889000" progId="Equation.DSMT4">
                  <p:embed/>
                </p:oleObj>
              </mc:Choice>
              <mc:Fallback>
                <p:oleObj name="Equation" r:id="rId4" imgW="2133600" imgH="889000" progId="Equation.DSMT4">
                  <p:embed/>
                  <p:pic>
                    <p:nvPicPr>
                      <p:cNvPr id="25605" name="Object 5">
                        <a:extLst>
                          <a:ext uri="{FF2B5EF4-FFF2-40B4-BE49-F238E27FC236}">
                            <a16:creationId xmlns:a16="http://schemas.microsoft.com/office/drawing/2014/main" id="{73746541-4480-4651-B75B-2594DA3C55B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93029" y="1669479"/>
                        <a:ext cx="3889375" cy="16208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6">
            <a:extLst>
              <a:ext uri="{FF2B5EF4-FFF2-40B4-BE49-F238E27FC236}">
                <a16:creationId xmlns:a16="http://schemas.microsoft.com/office/drawing/2014/main" id="{BE9ADEBB-9EFF-4015-832D-1C27467F25B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711697"/>
              </p:ext>
            </p:extLst>
          </p:nvPr>
        </p:nvGraphicFramePr>
        <p:xfrm>
          <a:off x="3227388" y="3349625"/>
          <a:ext cx="6819900" cy="3455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05" name="Equation" r:id="rId6" imgW="3555720" imgH="1803240" progId="Equation.DSMT4">
                  <p:embed/>
                </p:oleObj>
              </mc:Choice>
              <mc:Fallback>
                <p:oleObj name="Equation" r:id="rId6" imgW="3555720" imgH="1803240" progId="Equation.DSMT4">
                  <p:embed/>
                  <p:pic>
                    <p:nvPicPr>
                      <p:cNvPr id="30723" name="Object 6">
                        <a:extLst>
                          <a:ext uri="{FF2B5EF4-FFF2-40B4-BE49-F238E27FC236}">
                            <a16:creationId xmlns:a16="http://schemas.microsoft.com/office/drawing/2014/main" id="{CC586CB3-5ED6-4EDE-8586-185442FF13C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27388" y="3349625"/>
                        <a:ext cx="6819900" cy="34559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矩形 21">
            <a:extLst>
              <a:ext uri="{FF2B5EF4-FFF2-40B4-BE49-F238E27FC236}">
                <a16:creationId xmlns:a16="http://schemas.microsoft.com/office/drawing/2014/main" id="{6FF086DA-9CC8-40C5-B117-8F886BC2B521}"/>
              </a:ext>
            </a:extLst>
          </p:cNvPr>
          <p:cNvSpPr/>
          <p:nvPr/>
        </p:nvSpPr>
        <p:spPr>
          <a:xfrm>
            <a:off x="0" y="1037509"/>
            <a:ext cx="1689098" cy="5049716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/>
          </a:bodyPr>
          <a:lstStyle/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FF00"/>
                </a:solidFill>
                <a:cs typeface="+mn-ea"/>
                <a:sym typeface="+mn-lt"/>
              </a:rPr>
              <a:t>多重序元与笛卡尔乘积</a:t>
            </a: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元组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有序对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多重序元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u="sng" dirty="0">
                <a:solidFill>
                  <a:schemeClr val="bg1"/>
                </a:solidFill>
                <a:cs typeface="+mn-ea"/>
                <a:sym typeface="+mn-lt"/>
              </a:rPr>
              <a:t>笛卡尔乘积</a:t>
            </a:r>
            <a:endParaRPr lang="zh-CN" altLang="en-US" b="1" u="sng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FF00"/>
                </a:solidFill>
                <a:cs typeface="+mn-ea"/>
                <a:sym typeface="+mn-lt"/>
              </a:rPr>
              <a:t>关系的基本概念</a:t>
            </a: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关系的定义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相等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定义域和值域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FF00"/>
                </a:solidFill>
                <a:cs typeface="+mn-ea"/>
                <a:sym typeface="+mn-lt"/>
              </a:rPr>
              <a:t>关系的性质</a:t>
            </a: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68900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65459A86-2236-4247-9311-D46EC9F8D18D}"/>
              </a:ext>
            </a:extLst>
          </p:cNvPr>
          <p:cNvGrpSpPr/>
          <p:nvPr/>
        </p:nvGrpSpPr>
        <p:grpSpPr>
          <a:xfrm>
            <a:off x="119973" y="397477"/>
            <a:ext cx="1449151" cy="180724"/>
            <a:chOff x="5392832" y="1016000"/>
            <a:chExt cx="1449150" cy="180724"/>
          </a:xfrm>
        </p:grpSpPr>
        <p:sp>
          <p:nvSpPr>
            <p:cNvPr id="7" name="Freeform 45">
              <a:extLst>
                <a:ext uri="{FF2B5EF4-FFF2-40B4-BE49-F238E27FC236}">
                  <a16:creationId xmlns:a16="http://schemas.microsoft.com/office/drawing/2014/main" id="{79F5C682-BDEF-4D53-B481-CCF2EF60A4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8" name="Freeform 46">
              <a:extLst>
                <a:ext uri="{FF2B5EF4-FFF2-40B4-BE49-F238E27FC236}">
                  <a16:creationId xmlns:a16="http://schemas.microsoft.com/office/drawing/2014/main" id="{34E012F1-3888-4574-B83C-160D877B5C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9" name="Freeform 47">
              <a:extLst>
                <a:ext uri="{FF2B5EF4-FFF2-40B4-BE49-F238E27FC236}">
                  <a16:creationId xmlns:a16="http://schemas.microsoft.com/office/drawing/2014/main" id="{92C0B701-D754-4A82-AB31-4E35C971D1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10" name="Freeform 48">
              <a:extLst>
                <a:ext uri="{FF2B5EF4-FFF2-40B4-BE49-F238E27FC236}">
                  <a16:creationId xmlns:a16="http://schemas.microsoft.com/office/drawing/2014/main" id="{60F2428E-B4AC-403A-9F72-86667F8576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11" name="Freeform 49">
              <a:extLst>
                <a:ext uri="{FF2B5EF4-FFF2-40B4-BE49-F238E27FC236}">
                  <a16:creationId xmlns:a16="http://schemas.microsoft.com/office/drawing/2014/main" id="{0C987953-0EFA-465A-B7F9-C0CF22995A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</p:grpSp>
      <p:sp>
        <p:nvSpPr>
          <p:cNvPr id="12" name="灯片编号占位符 1">
            <a:extLst>
              <a:ext uri="{FF2B5EF4-FFF2-40B4-BE49-F238E27FC236}">
                <a16:creationId xmlns:a16="http://schemas.microsoft.com/office/drawing/2014/main" id="{5AEBC6C7-6925-4C9A-B360-18D57EB16C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38416" y="6492875"/>
            <a:ext cx="498022" cy="365125"/>
          </a:xfrm>
        </p:spPr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97B5860-9389-40BC-8CED-DD2AAB23A1E9}" type="slidenum">
              <a:rPr kumimoji="0" lang="zh-CN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Arial Unicode MS" panose="020B0604020202020204" pitchFamily="34" charset="-122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ea typeface="Arial Unicode MS" panose="020B0604020202020204" pitchFamily="34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F7A3F41B-308F-4232-9F10-7DB624028D9A}"/>
              </a:ext>
            </a:extLst>
          </p:cNvPr>
          <p:cNvSpPr txBox="1"/>
          <p:nvPr/>
        </p:nvSpPr>
        <p:spPr>
          <a:xfrm>
            <a:off x="1756364" y="103852"/>
            <a:ext cx="1031566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cs typeface="+mn-ea"/>
                <a:sym typeface="+mn-lt"/>
              </a:rPr>
              <a:t> Cartesian product n sets 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/>
              <a:cs typeface="+mn-ea"/>
              <a:sym typeface="+mn-lt"/>
            </a:endParaRPr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F48033D0-D48A-457E-BAFA-BD75568351FB}"/>
              </a:ext>
            </a:extLst>
          </p:cNvPr>
          <p:cNvSpPr txBox="1">
            <a:spLocks noChangeArrowheads="1"/>
          </p:cNvSpPr>
          <p:nvPr/>
        </p:nvSpPr>
        <p:spPr>
          <a:xfrm>
            <a:off x="2095500" y="1252728"/>
            <a:ext cx="10096500" cy="25908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None/>
            </a:pPr>
            <a:r>
              <a:rPr lang="en-US" altLang="zh-CN" b="1" dirty="0">
                <a:solidFill>
                  <a:srgbClr val="FF0000"/>
                </a:solidFill>
                <a:ea typeface="宋体" panose="02010600030101010101" pitchFamily="2" charset="-122"/>
              </a:rPr>
              <a:t>Definition</a:t>
            </a:r>
            <a:r>
              <a:rPr lang="zh-CN" altLang="en-US" b="1" dirty="0">
                <a:solidFill>
                  <a:schemeClr val="accent2"/>
                </a:solidFill>
                <a:ea typeface="宋体" panose="02010600030101010101" pitchFamily="2" charset="-122"/>
              </a:rPr>
              <a:t>：</a:t>
            </a:r>
            <a:r>
              <a:rPr lang="en-US" altLang="zh-CN" b="1" dirty="0">
                <a:solidFill>
                  <a:schemeClr val="accent2"/>
                </a:solidFill>
                <a:ea typeface="宋体" panose="02010600030101010101" pitchFamily="2" charset="-122"/>
              </a:rPr>
              <a:t>the Cartesian product of the sets </a:t>
            </a:r>
            <a:r>
              <a:rPr lang="en-US" altLang="zh-CN" b="1" i="1" dirty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A</a:t>
            </a:r>
            <a:r>
              <a:rPr lang="en-US" altLang="zh-CN" b="1" i="1" baseline="-25000" dirty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lang="en-US" altLang="zh-CN" b="1" i="1" dirty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,A</a:t>
            </a:r>
            <a:r>
              <a:rPr lang="en-US" altLang="zh-CN" b="1" i="1" baseline="-25000" dirty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lang="en-US" altLang="zh-CN" b="1" i="1" dirty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,</a:t>
            </a:r>
            <a:r>
              <a:rPr lang="en-US" altLang="zh-CN" b="1" i="1" dirty="0">
                <a:solidFill>
                  <a:schemeClr val="accent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…,</a:t>
            </a:r>
            <a:r>
              <a:rPr lang="en-US" altLang="zh-CN" b="1" i="1" dirty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A</a:t>
            </a:r>
            <a:r>
              <a:rPr lang="en-US" altLang="zh-CN" b="1" i="1" baseline="-25000" dirty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n</a:t>
            </a:r>
            <a:r>
              <a:rPr lang="en-US" altLang="zh-CN" b="1" i="1" dirty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endParaRPr lang="zh-CN" altLang="en-US" b="1" dirty="0">
              <a:solidFill>
                <a:schemeClr val="accent2"/>
              </a:solidFill>
              <a:ea typeface="宋体" panose="02010600030101010101" pitchFamily="2" charset="-122"/>
            </a:endParaRPr>
          </a:p>
        </p:txBody>
      </p:sp>
      <p:graphicFrame>
        <p:nvGraphicFramePr>
          <p:cNvPr id="14" name="Object 5">
            <a:extLst>
              <a:ext uri="{FF2B5EF4-FFF2-40B4-BE49-F238E27FC236}">
                <a16:creationId xmlns:a16="http://schemas.microsoft.com/office/drawing/2014/main" id="{1FFEA98B-F23D-48FE-ADFB-64D863D32AF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67855671"/>
              </p:ext>
            </p:extLst>
          </p:nvPr>
        </p:nvGraphicFramePr>
        <p:xfrm>
          <a:off x="3827463" y="1770063"/>
          <a:ext cx="7545387" cy="168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605" name="Equation" r:id="rId4" imgW="3327120" imgH="736560" progId="Equation.DSMT4">
                  <p:embed/>
                </p:oleObj>
              </mc:Choice>
              <mc:Fallback>
                <p:oleObj name="Equation" r:id="rId4" imgW="3327120" imgH="736560" progId="Equation.DSMT4">
                  <p:embed/>
                  <p:pic>
                    <p:nvPicPr>
                      <p:cNvPr id="26631" name="Object 5">
                        <a:extLst>
                          <a:ext uri="{FF2B5EF4-FFF2-40B4-BE49-F238E27FC236}">
                            <a16:creationId xmlns:a16="http://schemas.microsoft.com/office/drawing/2014/main" id="{973EE742-5EE6-4EBB-85D4-BD3155D2E32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27463" y="1770063"/>
                        <a:ext cx="7545387" cy="1689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 Box 7">
            <a:extLst>
              <a:ext uri="{FF2B5EF4-FFF2-40B4-BE49-F238E27FC236}">
                <a16:creationId xmlns:a16="http://schemas.microsoft.com/office/drawing/2014/main" id="{C46BF172-9A84-4337-902E-E1827A9FA0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9938" y="3734689"/>
            <a:ext cx="10096500" cy="95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9pPr>
          </a:lstStyle>
          <a:p>
            <a:pPr marL="457200" indent="-457200" eaLnBrk="1" hangingPunct="1">
              <a:spcBef>
                <a:spcPct val="50000"/>
              </a:spcBef>
              <a:buFont typeface="Wingdings" panose="05000000000000000000" pitchFamily="2" charset="2"/>
              <a:buChar char="l"/>
            </a:pPr>
            <a:r>
              <a:rPr kumimoji="0" lang="en-US" altLang="zh-CN" sz="2800" dirty="0">
                <a:latin typeface="Times New Roman" panose="02020603050405020304" pitchFamily="18" charset="0"/>
              </a:rPr>
              <a:t>The Cartesian product             of the set</a:t>
            </a:r>
            <a:r>
              <a:rPr kumimoji="0" lang="en-US" altLang="zh-CN" sz="2800" i="1" dirty="0">
                <a:latin typeface="Times New Roman" panose="02020603050405020304" pitchFamily="18" charset="0"/>
              </a:rPr>
              <a:t> A </a:t>
            </a:r>
            <a:r>
              <a:rPr kumimoji="0" lang="en-US" altLang="zh-CN" sz="2800" dirty="0">
                <a:latin typeface="Times New Roman" panose="02020603050405020304" pitchFamily="18" charset="0"/>
              </a:rPr>
              <a:t>is denoted as </a:t>
            </a:r>
            <a:r>
              <a:rPr kumimoji="0" lang="en-US" altLang="zh-CN" sz="2800" i="1" dirty="0">
                <a:latin typeface="Times New Roman" panose="02020603050405020304" pitchFamily="18" charset="0"/>
              </a:rPr>
              <a:t>A</a:t>
            </a:r>
            <a:r>
              <a:rPr kumimoji="0" lang="en-US" altLang="zh-CN" sz="2800" baseline="30000" dirty="0">
                <a:latin typeface="Times New Roman" panose="02020603050405020304" pitchFamily="18" charset="0"/>
              </a:rPr>
              <a:t>2</a:t>
            </a:r>
            <a:r>
              <a:rPr kumimoji="0" lang="zh-CN" altLang="en-US" sz="2800" baseline="30000" dirty="0">
                <a:latin typeface="Times New Roman" panose="02020603050405020304" pitchFamily="18" charset="0"/>
              </a:rPr>
              <a:t> </a:t>
            </a:r>
            <a:r>
              <a:rPr kumimoji="0" lang="zh-CN" altLang="en-US" sz="2800" dirty="0">
                <a:latin typeface="Times New Roman" panose="02020603050405020304" pitchFamily="18" charset="0"/>
              </a:rPr>
              <a:t> </a:t>
            </a:r>
            <a:r>
              <a:rPr kumimoji="0" lang="en-US" altLang="zh-CN" sz="2800" dirty="0">
                <a:latin typeface="Times New Roman" panose="02020603050405020304" pitchFamily="18" charset="0"/>
              </a:rPr>
              <a:t>, and so on</a:t>
            </a:r>
            <a:endParaRPr kumimoji="0" lang="zh-CN" altLang="en-US" sz="2800" dirty="0">
              <a:latin typeface="Times New Roman" panose="02020603050405020304" pitchFamily="18" charset="0"/>
            </a:endParaRPr>
          </a:p>
        </p:txBody>
      </p:sp>
      <p:graphicFrame>
        <p:nvGraphicFramePr>
          <p:cNvPr id="17" name="Object 8">
            <a:extLst>
              <a:ext uri="{FF2B5EF4-FFF2-40B4-BE49-F238E27FC236}">
                <a16:creationId xmlns:a16="http://schemas.microsoft.com/office/drawing/2014/main" id="{D9945F5B-64F3-4D3C-A353-865FC2704BA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83512974"/>
              </p:ext>
            </p:extLst>
          </p:nvPr>
        </p:nvGraphicFramePr>
        <p:xfrm>
          <a:off x="5981997" y="3803619"/>
          <a:ext cx="790575" cy="376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606" name="Equation" r:id="rId6" imgW="368140" imgH="165028" progId="Equation.DSMT4">
                  <p:embed/>
                </p:oleObj>
              </mc:Choice>
              <mc:Fallback>
                <p:oleObj name="Equation" r:id="rId6" imgW="368140" imgH="165028" progId="Equation.DSMT4">
                  <p:embed/>
                  <p:pic>
                    <p:nvPicPr>
                      <p:cNvPr id="26632" name="Object 8">
                        <a:extLst>
                          <a:ext uri="{FF2B5EF4-FFF2-40B4-BE49-F238E27FC236}">
                            <a16:creationId xmlns:a16="http://schemas.microsoft.com/office/drawing/2014/main" id="{EF72764B-523F-47B4-ACD0-0C0CCEBFE97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81997" y="3803619"/>
                        <a:ext cx="790575" cy="3762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9">
            <a:extLst>
              <a:ext uri="{FF2B5EF4-FFF2-40B4-BE49-F238E27FC236}">
                <a16:creationId xmlns:a16="http://schemas.microsoft.com/office/drawing/2014/main" id="{B53B28E5-CFCB-451E-9701-6E2DBBFC493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62857152"/>
              </p:ext>
            </p:extLst>
          </p:nvPr>
        </p:nvGraphicFramePr>
        <p:xfrm>
          <a:off x="5957188" y="4348036"/>
          <a:ext cx="2016125" cy="434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607" name="Equation" r:id="rId8" imgW="889000" imgH="190500" progId="Equation.DSMT4">
                  <p:embed/>
                </p:oleObj>
              </mc:Choice>
              <mc:Fallback>
                <p:oleObj name="Equation" r:id="rId8" imgW="889000" imgH="190500" progId="Equation.DSMT4">
                  <p:embed/>
                  <p:pic>
                    <p:nvPicPr>
                      <p:cNvPr id="26634" name="Object 9">
                        <a:extLst>
                          <a:ext uri="{FF2B5EF4-FFF2-40B4-BE49-F238E27FC236}">
                            <a16:creationId xmlns:a16="http://schemas.microsoft.com/office/drawing/2014/main" id="{BF786E97-2E90-4C75-9B0E-DC38DD5CDFC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57188" y="4348036"/>
                        <a:ext cx="2016125" cy="434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Text Box 11">
            <a:extLst>
              <a:ext uri="{FF2B5EF4-FFF2-40B4-BE49-F238E27FC236}">
                <a16:creationId xmlns:a16="http://schemas.microsoft.com/office/drawing/2014/main" id="{C102991A-386E-4EBD-992E-05C6FABBBC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9938" y="4933262"/>
            <a:ext cx="9405886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9pPr>
          </a:lstStyle>
          <a:p>
            <a:pPr marL="457200" indent="-457200">
              <a:spcBef>
                <a:spcPct val="50000"/>
              </a:spcBef>
              <a:buFont typeface="Wingdings" panose="05000000000000000000" pitchFamily="2" charset="2"/>
              <a:buChar char="l"/>
            </a:pPr>
            <a:r>
              <a:rPr kumimoji="0" lang="en-US" altLang="zh-CN" sz="2800" b="1" dirty="0">
                <a:latin typeface="Times New Roman" panose="02020603050405020304" pitchFamily="18" charset="0"/>
              </a:rPr>
              <a:t>If all sets </a:t>
            </a:r>
            <a:r>
              <a:rPr kumimoji="0" lang="en-US" altLang="zh-CN" sz="2800" b="1" i="1" dirty="0">
                <a:latin typeface="Times New Roman" panose="02020603050405020304" pitchFamily="18" charset="0"/>
              </a:rPr>
              <a:t>A</a:t>
            </a:r>
            <a:r>
              <a:rPr kumimoji="0" lang="en-US" altLang="zh-CN" sz="2800" b="1" i="1" baseline="-25000" dirty="0">
                <a:latin typeface="Times New Roman" panose="02020603050405020304" pitchFamily="18" charset="0"/>
              </a:rPr>
              <a:t>i</a:t>
            </a:r>
            <a:r>
              <a:rPr kumimoji="0" lang="en-US" altLang="zh-CN" sz="2800" b="1" dirty="0">
                <a:latin typeface="Times New Roman" panose="02020603050405020304" pitchFamily="18" charset="0"/>
              </a:rPr>
              <a:t> are finite sets, the cardinality of their Cartesian product is:</a:t>
            </a:r>
            <a:endParaRPr kumimoji="0" lang="zh-CN" altLang="en-US" sz="2800" b="1" dirty="0">
              <a:latin typeface="Times New Roman" panose="02020603050405020304" pitchFamily="18" charset="0"/>
            </a:endParaRPr>
          </a:p>
        </p:txBody>
      </p:sp>
      <p:graphicFrame>
        <p:nvGraphicFramePr>
          <p:cNvPr id="22" name="Object 12">
            <a:extLst>
              <a:ext uri="{FF2B5EF4-FFF2-40B4-BE49-F238E27FC236}">
                <a16:creationId xmlns:a16="http://schemas.microsoft.com/office/drawing/2014/main" id="{83E4341C-90EF-47B9-B12B-B40B6E096EB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45702777"/>
              </p:ext>
            </p:extLst>
          </p:nvPr>
        </p:nvGraphicFramePr>
        <p:xfrm>
          <a:off x="4106825" y="5955632"/>
          <a:ext cx="5472112" cy="585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608" name="Equation" r:id="rId10" imgW="2133600" imgH="228600" progId="Equation.DSMT4">
                  <p:embed/>
                </p:oleObj>
              </mc:Choice>
              <mc:Fallback>
                <p:oleObj name="Equation" r:id="rId10" imgW="2133600" imgH="228600" progId="Equation.DSMT4">
                  <p:embed/>
                  <p:pic>
                    <p:nvPicPr>
                      <p:cNvPr id="31749" name="Object 12">
                        <a:extLst>
                          <a:ext uri="{FF2B5EF4-FFF2-40B4-BE49-F238E27FC236}">
                            <a16:creationId xmlns:a16="http://schemas.microsoft.com/office/drawing/2014/main" id="{34A6585E-BC93-4FBA-B462-E483A461A3C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06825" y="5955632"/>
                        <a:ext cx="5472112" cy="5857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矩形 22">
            <a:extLst>
              <a:ext uri="{FF2B5EF4-FFF2-40B4-BE49-F238E27FC236}">
                <a16:creationId xmlns:a16="http://schemas.microsoft.com/office/drawing/2014/main" id="{75207F1C-3351-4D6B-AD12-C8AA38B3D64B}"/>
              </a:ext>
            </a:extLst>
          </p:cNvPr>
          <p:cNvSpPr/>
          <p:nvPr/>
        </p:nvSpPr>
        <p:spPr>
          <a:xfrm>
            <a:off x="0" y="1037509"/>
            <a:ext cx="1689098" cy="5049716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/>
          </a:bodyPr>
          <a:lstStyle/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FF00"/>
                </a:solidFill>
                <a:cs typeface="+mn-ea"/>
                <a:sym typeface="+mn-lt"/>
              </a:rPr>
              <a:t>多重序元与笛卡尔乘积</a:t>
            </a: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元组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有序对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多重序元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u="sng" dirty="0">
                <a:solidFill>
                  <a:schemeClr val="bg1"/>
                </a:solidFill>
                <a:cs typeface="+mn-ea"/>
                <a:sym typeface="+mn-lt"/>
              </a:rPr>
              <a:t>笛卡尔乘积</a:t>
            </a:r>
            <a:endParaRPr lang="zh-CN" altLang="en-US" b="1" u="sng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FF00"/>
                </a:solidFill>
                <a:cs typeface="+mn-ea"/>
                <a:sym typeface="+mn-lt"/>
              </a:rPr>
              <a:t>关系的基本概念</a:t>
            </a: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关系的定义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相等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定义域和值域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FF00"/>
                </a:solidFill>
                <a:cs typeface="+mn-ea"/>
                <a:sym typeface="+mn-lt"/>
              </a:rPr>
              <a:t>关系的性质</a:t>
            </a: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72636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4">
            <a:extLst>
              <a:ext uri="{FF2B5EF4-FFF2-40B4-BE49-F238E27FC236}">
                <a16:creationId xmlns:a16="http://schemas.microsoft.com/office/drawing/2014/main" id="{3CD5A73F-81C9-4328-AC1B-5D8078E0F5D1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332414" y="5414174"/>
            <a:ext cx="1527175" cy="273302"/>
            <a:chOff x="2062" y="3556"/>
            <a:chExt cx="1749" cy="313"/>
          </a:xfrm>
        </p:grpSpPr>
        <p:sp>
          <p:nvSpPr>
            <p:cNvPr id="5" name="Freeform 45">
              <a:extLst>
                <a:ext uri="{FF2B5EF4-FFF2-40B4-BE49-F238E27FC236}">
                  <a16:creationId xmlns:a16="http://schemas.microsoft.com/office/drawing/2014/main" id="{B4209274-CEDA-4CF1-95C3-DAF16154AD7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62" y="3562"/>
              <a:ext cx="252" cy="301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" name="Freeform 46">
              <a:extLst>
                <a:ext uri="{FF2B5EF4-FFF2-40B4-BE49-F238E27FC236}">
                  <a16:creationId xmlns:a16="http://schemas.microsoft.com/office/drawing/2014/main" id="{E7090F7D-6EFE-4388-9C68-8BEE6A2DF62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43" y="3562"/>
              <a:ext cx="251" cy="301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" name="Freeform 47">
              <a:extLst>
                <a:ext uri="{FF2B5EF4-FFF2-40B4-BE49-F238E27FC236}">
                  <a16:creationId xmlns:a16="http://schemas.microsoft.com/office/drawing/2014/main" id="{DF03B5F7-56EA-4275-AAC8-5CDA5425E29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20" y="3570"/>
              <a:ext cx="252" cy="299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" name="Freeform 48">
              <a:extLst>
                <a:ext uri="{FF2B5EF4-FFF2-40B4-BE49-F238E27FC236}">
                  <a16:creationId xmlns:a16="http://schemas.microsoft.com/office/drawing/2014/main" id="{4DAD4D92-E8FE-46ED-BE2E-B6408E7DD2D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98" y="3570"/>
              <a:ext cx="251" cy="299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C1E9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Freeform 49">
              <a:extLst>
                <a:ext uri="{FF2B5EF4-FFF2-40B4-BE49-F238E27FC236}">
                  <a16:creationId xmlns:a16="http://schemas.microsoft.com/office/drawing/2014/main" id="{8FFDF5C7-EFCE-474A-8590-6E835951CBA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59" y="3556"/>
              <a:ext cx="252" cy="299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D53B8655-7C44-44E1-8CA6-0B5A3E216FCF}"/>
              </a:ext>
            </a:extLst>
          </p:cNvPr>
          <p:cNvSpPr txBox="1"/>
          <p:nvPr/>
        </p:nvSpPr>
        <p:spPr>
          <a:xfrm>
            <a:off x="-22297" y="2252192"/>
            <a:ext cx="12192000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Chapter 4 Binary Relation</a:t>
            </a:r>
          </a:p>
          <a:p>
            <a:pPr algn="ctr"/>
            <a:endParaRPr lang="en-US" altLang="zh-CN" sz="4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  <a:p>
            <a:pPr algn="ctr"/>
            <a:r>
              <a:rPr lang="en-US" altLang="zh-CN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4.2 Basic concepts of relation</a:t>
            </a:r>
          </a:p>
        </p:txBody>
      </p:sp>
    </p:spTree>
    <p:extLst>
      <p:ext uri="{BB962C8B-B14F-4D97-AF65-F5344CB8AC3E}">
        <p14:creationId xmlns:p14="http://schemas.microsoft.com/office/powerpoint/2010/main" val="528178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500"/>
    </mc:Choice>
    <mc:Fallback xmlns="">
      <p:transition spd="slow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65459A86-2236-4247-9311-D46EC9F8D18D}"/>
              </a:ext>
            </a:extLst>
          </p:cNvPr>
          <p:cNvGrpSpPr/>
          <p:nvPr/>
        </p:nvGrpSpPr>
        <p:grpSpPr>
          <a:xfrm>
            <a:off x="119973" y="397477"/>
            <a:ext cx="1449151" cy="180724"/>
            <a:chOff x="5392832" y="1016000"/>
            <a:chExt cx="1449150" cy="180724"/>
          </a:xfrm>
        </p:grpSpPr>
        <p:sp>
          <p:nvSpPr>
            <p:cNvPr id="7" name="Freeform 45">
              <a:extLst>
                <a:ext uri="{FF2B5EF4-FFF2-40B4-BE49-F238E27FC236}">
                  <a16:creationId xmlns:a16="http://schemas.microsoft.com/office/drawing/2014/main" id="{79F5C682-BDEF-4D53-B481-CCF2EF60A4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8" name="Freeform 46">
              <a:extLst>
                <a:ext uri="{FF2B5EF4-FFF2-40B4-BE49-F238E27FC236}">
                  <a16:creationId xmlns:a16="http://schemas.microsoft.com/office/drawing/2014/main" id="{34E012F1-3888-4574-B83C-160D877B5C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9" name="Freeform 47">
              <a:extLst>
                <a:ext uri="{FF2B5EF4-FFF2-40B4-BE49-F238E27FC236}">
                  <a16:creationId xmlns:a16="http://schemas.microsoft.com/office/drawing/2014/main" id="{92C0B701-D754-4A82-AB31-4E35C971D1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10" name="Freeform 48">
              <a:extLst>
                <a:ext uri="{FF2B5EF4-FFF2-40B4-BE49-F238E27FC236}">
                  <a16:creationId xmlns:a16="http://schemas.microsoft.com/office/drawing/2014/main" id="{60F2428E-B4AC-403A-9F72-86667F8576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11" name="Freeform 49">
              <a:extLst>
                <a:ext uri="{FF2B5EF4-FFF2-40B4-BE49-F238E27FC236}">
                  <a16:creationId xmlns:a16="http://schemas.microsoft.com/office/drawing/2014/main" id="{0C987953-0EFA-465A-B7F9-C0CF22995A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</p:grpSp>
      <p:sp>
        <p:nvSpPr>
          <p:cNvPr id="12" name="灯片编号占位符 1">
            <a:extLst>
              <a:ext uri="{FF2B5EF4-FFF2-40B4-BE49-F238E27FC236}">
                <a16:creationId xmlns:a16="http://schemas.microsoft.com/office/drawing/2014/main" id="{5AEBC6C7-6925-4C9A-B360-18D57EB16C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38416" y="6492875"/>
            <a:ext cx="498022" cy="365125"/>
          </a:xfrm>
        </p:spPr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97B5860-9389-40BC-8CED-DD2AAB23A1E9}" type="slidenum">
              <a:rPr kumimoji="0" lang="zh-CN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Arial Unicode MS" panose="020B0604020202020204" pitchFamily="34" charset="-122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ea typeface="Arial Unicode MS" panose="020B0604020202020204" pitchFamily="34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F7A3F41B-308F-4232-9F10-7DB624028D9A}"/>
              </a:ext>
            </a:extLst>
          </p:cNvPr>
          <p:cNvSpPr txBox="1"/>
          <p:nvPr/>
        </p:nvSpPr>
        <p:spPr>
          <a:xfrm>
            <a:off x="1756364" y="103852"/>
            <a:ext cx="1031566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cs typeface="+mn-ea"/>
                <a:sym typeface="+mn-lt"/>
              </a:rPr>
              <a:t>Basic concepts of relation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/>
              <a:cs typeface="+mn-ea"/>
              <a:sym typeface="+mn-lt"/>
            </a:endParaRPr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4EF2646F-2A45-4A22-A67A-9D98F0C11A15}"/>
              </a:ext>
            </a:extLst>
          </p:cNvPr>
          <p:cNvSpPr txBox="1">
            <a:spLocks noChangeArrowheads="1"/>
          </p:cNvSpPr>
          <p:nvPr/>
        </p:nvSpPr>
        <p:spPr>
          <a:xfrm>
            <a:off x="1914144" y="1253554"/>
            <a:ext cx="9824272" cy="99853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None/>
            </a:pPr>
            <a:r>
              <a:rPr lang="en-US" altLang="zh-CN" b="1" dirty="0">
                <a:solidFill>
                  <a:schemeClr val="accent1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Definition</a:t>
            </a:r>
            <a:r>
              <a:rPr lang="en-US" altLang="zh-CN" b="1" dirty="0">
                <a:solidFill>
                  <a:schemeClr val="accent2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en-US" b="1" dirty="0">
                <a:solidFill>
                  <a:schemeClr val="accent2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en-US" altLang="zh-CN" b="1" dirty="0">
                <a:solidFill>
                  <a:schemeClr val="accent2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 suppose </a:t>
            </a:r>
            <a:r>
              <a:rPr lang="en-US" altLang="zh-CN" b="1" i="1" dirty="0" err="1">
                <a:solidFill>
                  <a:schemeClr val="accent2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en-US" altLang="zh-CN" b="1" dirty="0" err="1">
                <a:solidFill>
                  <a:schemeClr val="accent2"/>
                </a:solidFill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</a:t>
            </a:r>
            <a:r>
              <a:rPr lang="en-US" altLang="zh-CN" b="1" i="1" dirty="0" err="1">
                <a:solidFill>
                  <a:schemeClr val="accent2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Z</a:t>
            </a:r>
            <a:r>
              <a:rPr lang="en-US" altLang="zh-CN" b="1" baseline="30000" dirty="0">
                <a:solidFill>
                  <a:schemeClr val="accent2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+</a:t>
            </a:r>
            <a:r>
              <a:rPr lang="zh-CN" altLang="en-US" b="1" dirty="0">
                <a:solidFill>
                  <a:schemeClr val="accent2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solidFill>
                  <a:schemeClr val="accent2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and</a:t>
            </a:r>
            <a:r>
              <a:rPr lang="zh-CN" altLang="en-US" b="1" dirty="0">
                <a:solidFill>
                  <a:schemeClr val="accent2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b="1" i="1" dirty="0">
                <a:solidFill>
                  <a:schemeClr val="accent2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en-US" altLang="zh-CN" b="1" baseline="-25000" dirty="0">
                <a:solidFill>
                  <a:schemeClr val="accent2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en-US" altLang="zh-CN" b="1" dirty="0">
                <a:solidFill>
                  <a:schemeClr val="accent2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lang="en-US" altLang="zh-CN" b="1" i="1" dirty="0">
                <a:solidFill>
                  <a:schemeClr val="accent2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en-US" altLang="zh-CN" b="1" baseline="-25000" dirty="0">
                <a:solidFill>
                  <a:schemeClr val="accent2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en-US" altLang="zh-CN" b="1" dirty="0">
                <a:solidFill>
                  <a:schemeClr val="accent2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,…,</a:t>
            </a:r>
            <a:r>
              <a:rPr lang="en-US" altLang="zh-CN" b="1" i="1" dirty="0">
                <a:solidFill>
                  <a:schemeClr val="accent2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en-US" altLang="zh-CN" b="1" i="1" baseline="-25000" dirty="0">
                <a:solidFill>
                  <a:schemeClr val="accent2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en-US" altLang="zh-CN" b="1" dirty="0">
                <a:solidFill>
                  <a:schemeClr val="accent2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  are </a:t>
            </a:r>
            <a:r>
              <a:rPr lang="en-US" altLang="zh-CN" b="1" i="1" dirty="0">
                <a:solidFill>
                  <a:schemeClr val="accent2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en-US" altLang="zh-CN" b="1" dirty="0">
                <a:solidFill>
                  <a:schemeClr val="accent2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 arbitrary sets,</a:t>
            </a:r>
            <a:endParaRPr lang="zh-CN" altLang="en-US" b="1" dirty="0">
              <a:solidFill>
                <a:schemeClr val="accent2"/>
              </a:solidFill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4" name="Rectangle 7">
            <a:extLst>
              <a:ext uri="{FF2B5EF4-FFF2-40B4-BE49-F238E27FC236}">
                <a16:creationId xmlns:a16="http://schemas.microsoft.com/office/drawing/2014/main" id="{D41B382C-FD89-4A3B-9A2F-60031AB434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14144" y="3039491"/>
            <a:ext cx="190854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kumimoji="0" lang="zh-CN" altLang="en-US" sz="2400" b="1">
              <a:latin typeface="Times New Roman" panose="02020603050405020304" pitchFamily="18" charset="0"/>
            </a:endParaRPr>
          </a:p>
        </p:txBody>
      </p:sp>
      <p:sp>
        <p:nvSpPr>
          <p:cNvPr id="15" name="Rectangle 9">
            <a:extLst>
              <a:ext uri="{FF2B5EF4-FFF2-40B4-BE49-F238E27FC236}">
                <a16:creationId xmlns:a16="http://schemas.microsoft.com/office/drawing/2014/main" id="{A41C40EC-4A53-4A4F-9451-100476F806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14144" y="3039491"/>
            <a:ext cx="190854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kumimoji="0" lang="zh-CN" altLang="en-US" sz="2400" b="1">
              <a:latin typeface="Times New Roman" panose="02020603050405020304" pitchFamily="18" charset="0"/>
            </a:endParaRPr>
          </a:p>
        </p:txBody>
      </p:sp>
      <p:sp>
        <p:nvSpPr>
          <p:cNvPr id="17" name="Rectangle 11">
            <a:extLst>
              <a:ext uri="{FF2B5EF4-FFF2-40B4-BE49-F238E27FC236}">
                <a16:creationId xmlns:a16="http://schemas.microsoft.com/office/drawing/2014/main" id="{EA5C7C0D-4ECB-4B5C-BE4C-265765AC29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14144" y="2968054"/>
            <a:ext cx="190854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kumimoji="0" lang="zh-CN" altLang="en-US" sz="2400" b="1">
              <a:latin typeface="Times New Roman" panose="02020603050405020304" pitchFamily="18" charset="0"/>
            </a:endParaRPr>
          </a:p>
        </p:txBody>
      </p:sp>
      <p:sp>
        <p:nvSpPr>
          <p:cNvPr id="18" name="Rectangle 14">
            <a:extLst>
              <a:ext uri="{FF2B5EF4-FFF2-40B4-BE49-F238E27FC236}">
                <a16:creationId xmlns:a16="http://schemas.microsoft.com/office/drawing/2014/main" id="{FA316547-D6A7-425A-B7F4-8769FAB896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14144" y="3039491"/>
            <a:ext cx="190854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kumimoji="0" lang="zh-CN" altLang="en-US" sz="2400" b="1">
              <a:latin typeface="Times New Roman" panose="02020603050405020304" pitchFamily="18" charset="0"/>
            </a:endParaRPr>
          </a:p>
        </p:txBody>
      </p:sp>
      <p:sp>
        <p:nvSpPr>
          <p:cNvPr id="19" name="Text Box 12">
            <a:extLst>
              <a:ext uri="{FF2B5EF4-FFF2-40B4-BE49-F238E27FC236}">
                <a16:creationId xmlns:a16="http://schemas.microsoft.com/office/drawing/2014/main" id="{065A4233-1203-4C74-B6CD-8FCF425487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81872" y="2925089"/>
            <a:ext cx="940555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0" lang="en-US" altLang="zh-CN" sz="2800" b="1" dirty="0">
                <a:latin typeface="Times New Roman" panose="02020603050405020304" pitchFamily="18" charset="0"/>
              </a:rPr>
              <a:t>(a) </a:t>
            </a:r>
            <a:r>
              <a:rPr kumimoji="0" lang="en-US" altLang="zh-CN" sz="2800" b="1" i="1" dirty="0">
                <a:latin typeface="Times New Roman" panose="02020603050405020304" pitchFamily="18" charset="0"/>
              </a:rPr>
              <a:t>R</a:t>
            </a:r>
            <a:r>
              <a:rPr kumimoji="0" lang="en-US" altLang="zh-CN" sz="2800" b="1" dirty="0">
                <a:latin typeface="Times New Roman" panose="02020603050405020304" pitchFamily="18" charset="0"/>
              </a:rPr>
              <a:t> is called the </a:t>
            </a:r>
            <a:r>
              <a:rPr kumimoji="0" lang="en-US" altLang="zh-CN" sz="2800" b="1" i="1" dirty="0">
                <a:solidFill>
                  <a:srgbClr val="FF0000"/>
                </a:solidFill>
                <a:latin typeface="Times New Roman" panose="02020603050405020304" pitchFamily="18" charset="0"/>
              </a:rPr>
              <a:t>n</a:t>
            </a:r>
            <a:r>
              <a:rPr kumimoji="0"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-</a:t>
            </a:r>
            <a:r>
              <a:rPr kumimoji="0" lang="en-US" altLang="zh-CN" sz="2800" b="1" dirty="0" err="1">
                <a:solidFill>
                  <a:srgbClr val="FF0000"/>
                </a:solidFill>
                <a:latin typeface="Times New Roman" panose="02020603050405020304" pitchFamily="18" charset="0"/>
              </a:rPr>
              <a:t>ary</a:t>
            </a:r>
            <a:r>
              <a:rPr kumimoji="0"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 relation</a:t>
            </a:r>
            <a:r>
              <a:rPr kumimoji="0" lang="en-US" altLang="zh-CN" sz="2800" b="1" dirty="0">
                <a:latin typeface="Times New Roman" panose="02020603050405020304" pitchFamily="18" charset="0"/>
              </a:rPr>
              <a:t> among  </a:t>
            </a:r>
            <a:r>
              <a:rPr kumimoji="0"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kumimoji="0" lang="en-US" altLang="zh-CN" sz="28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kumimoji="0"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kumimoji="0"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kumimoji="0" lang="en-US" altLang="zh-CN" sz="28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kumimoji="0"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,…,</a:t>
            </a:r>
            <a:r>
              <a:rPr kumimoji="0"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kumimoji="0" lang="en-US" altLang="zh-CN" sz="2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kumimoji="0" lang="en-US" altLang="zh-CN" sz="2800" b="1" dirty="0">
                <a:latin typeface="Times New Roman" panose="02020603050405020304" pitchFamily="18" charset="0"/>
              </a:rPr>
              <a:t>            </a:t>
            </a:r>
            <a:r>
              <a:rPr kumimoji="0" lang="zh-CN" altLang="en-US" sz="2800" b="1" dirty="0">
                <a:latin typeface="Times New Roman" panose="02020603050405020304" pitchFamily="18" charset="0"/>
              </a:rPr>
              <a:t>；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6135699-5041-4011-9493-BD86D4BB39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14144" y="3063304"/>
            <a:ext cx="190854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kumimoji="0" lang="zh-CN" altLang="en-US" sz="2400" b="1">
              <a:latin typeface="Times New Roman" panose="02020603050405020304" pitchFamily="18" charset="0"/>
            </a:endParaRPr>
          </a:p>
        </p:txBody>
      </p:sp>
      <p:sp>
        <p:nvSpPr>
          <p:cNvPr id="21" name="Rectangle 21">
            <a:extLst>
              <a:ext uri="{FF2B5EF4-FFF2-40B4-BE49-F238E27FC236}">
                <a16:creationId xmlns:a16="http://schemas.microsoft.com/office/drawing/2014/main" id="{1722565A-3BD4-4809-A59D-E594FA243F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14144" y="2968054"/>
            <a:ext cx="190854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kumimoji="0" lang="zh-CN" altLang="en-US" sz="2400" b="1">
              <a:latin typeface="Times New Roman" panose="02020603050405020304" pitchFamily="18" charset="0"/>
            </a:endParaRPr>
          </a:p>
        </p:txBody>
      </p:sp>
      <p:grpSp>
        <p:nvGrpSpPr>
          <p:cNvPr id="22" name="Group 22">
            <a:extLst>
              <a:ext uri="{FF2B5EF4-FFF2-40B4-BE49-F238E27FC236}">
                <a16:creationId xmlns:a16="http://schemas.microsoft.com/office/drawing/2014/main" id="{1AFA68C9-756A-49D4-81B1-BFCC0B673475}"/>
              </a:ext>
            </a:extLst>
          </p:cNvPr>
          <p:cNvGrpSpPr>
            <a:grpSpLocks/>
          </p:cNvGrpSpPr>
          <p:nvPr/>
        </p:nvGrpSpPr>
        <p:grpSpPr bwMode="auto">
          <a:xfrm>
            <a:off x="2645936" y="4244403"/>
            <a:ext cx="8336707" cy="1111250"/>
            <a:chOff x="610" y="1381"/>
            <a:chExt cx="5067" cy="700"/>
          </a:xfrm>
        </p:grpSpPr>
        <p:sp>
          <p:nvSpPr>
            <p:cNvPr id="23" name="Text Box 17">
              <a:extLst>
                <a:ext uri="{FF2B5EF4-FFF2-40B4-BE49-F238E27FC236}">
                  <a16:creationId xmlns:a16="http://schemas.microsoft.com/office/drawing/2014/main" id="{C437F1A0-8BBE-48AC-B241-9E8BAF9CE8F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0" y="1381"/>
              <a:ext cx="5067" cy="6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kumimoji="0" lang="en-US" altLang="zh-CN" sz="2800" b="1" dirty="0">
                  <a:latin typeface="Times New Roman" panose="02020603050405020304" pitchFamily="18" charset="0"/>
                </a:rPr>
                <a:t>(c) if</a:t>
              </a:r>
              <a:r>
                <a:rPr kumimoji="0" lang="zh-CN" altLang="en-US" sz="2800" b="1" dirty="0">
                  <a:latin typeface="Times New Roman" panose="02020603050405020304" pitchFamily="18" charset="0"/>
                </a:rPr>
                <a:t> </a:t>
              </a:r>
              <a:r>
                <a:rPr kumimoji="0" lang="en-US" altLang="zh-CN" sz="2800" b="1" i="1" dirty="0">
                  <a:latin typeface="Times New Roman" panose="02020603050405020304" pitchFamily="18" charset="0"/>
                </a:rPr>
                <a:t>R</a:t>
              </a:r>
              <a:r>
                <a:rPr kumimoji="0" lang="en-US" altLang="zh-CN" sz="2800" b="1" dirty="0">
                  <a:latin typeface="Times New Roman" panose="02020603050405020304" pitchFamily="18" charset="0"/>
                </a:rPr>
                <a:t>=</a:t>
              </a:r>
              <a:r>
                <a:rPr kumimoji="0" lang="en-US" altLang="zh-CN" sz="2800" b="1" dirty="0">
                  <a:latin typeface="Times New Roman" panose="02020603050405020304" pitchFamily="18" charset="0"/>
                  <a:sym typeface="Symbol" panose="05050102010706020507" pitchFamily="18" charset="2"/>
                </a:rPr>
                <a:t></a:t>
              </a:r>
              <a:r>
                <a:rPr kumimoji="0" lang="zh-CN" altLang="en-US" sz="2800" b="1" dirty="0">
                  <a:latin typeface="Times New Roman" panose="02020603050405020304" pitchFamily="18" charset="0"/>
                </a:rPr>
                <a:t> ，</a:t>
              </a:r>
              <a:r>
                <a:rPr kumimoji="0" lang="en-US" altLang="zh-CN" sz="2800" b="1" dirty="0">
                  <a:latin typeface="Times New Roman" panose="02020603050405020304" pitchFamily="18" charset="0"/>
                </a:rPr>
                <a:t> then </a:t>
              </a:r>
              <a:r>
                <a:rPr kumimoji="0" lang="en-US" altLang="zh-CN" sz="2800" b="1" i="1" dirty="0">
                  <a:latin typeface="Times New Roman" panose="02020603050405020304" pitchFamily="18" charset="0"/>
                </a:rPr>
                <a:t>R</a:t>
              </a:r>
              <a:r>
                <a:rPr kumimoji="0" lang="en-US" altLang="zh-CN" sz="2800" b="1" dirty="0">
                  <a:latin typeface="Times New Roman" panose="02020603050405020304" pitchFamily="18" charset="0"/>
                </a:rPr>
                <a:t> is called an </a:t>
              </a:r>
              <a:r>
                <a:rPr kumimoji="0" lang="en-US" altLang="zh-CN" sz="2800" b="1" dirty="0">
                  <a:solidFill>
                    <a:srgbClr val="FF0000"/>
                  </a:solidFill>
                  <a:latin typeface="Times New Roman" panose="02020603050405020304" pitchFamily="18" charset="0"/>
                </a:rPr>
                <a:t>empty relation</a:t>
              </a:r>
              <a:r>
                <a:rPr kumimoji="0" lang="zh-CN" altLang="en-US" sz="2800" b="1" dirty="0">
                  <a:latin typeface="Times New Roman" panose="02020603050405020304" pitchFamily="18" charset="0"/>
                </a:rPr>
                <a:t>；</a:t>
              </a:r>
              <a:r>
                <a:rPr kumimoji="0" lang="en-US" altLang="zh-CN" sz="2800" b="1" dirty="0">
                  <a:latin typeface="Times New Roman" panose="02020603050405020304" pitchFamily="18" charset="0"/>
                </a:rPr>
                <a:t>if</a:t>
              </a:r>
              <a:r>
                <a:rPr kumimoji="0" lang="zh-CN" altLang="en-US" sz="2800" b="1" dirty="0">
                  <a:latin typeface="Times New Roman" panose="02020603050405020304" pitchFamily="18" charset="0"/>
                </a:rPr>
                <a:t>               ，</a:t>
              </a:r>
              <a:r>
                <a:rPr kumimoji="0" lang="en-US" altLang="zh-CN" sz="2800" b="1" dirty="0">
                  <a:latin typeface="Times New Roman" panose="02020603050405020304" pitchFamily="18" charset="0"/>
                </a:rPr>
                <a:t> then </a:t>
              </a:r>
              <a:r>
                <a:rPr kumimoji="0" lang="en-US" altLang="zh-CN" sz="2800" b="1" i="1" dirty="0">
                  <a:latin typeface="Times New Roman" panose="02020603050405020304" pitchFamily="18" charset="0"/>
                </a:rPr>
                <a:t>R</a:t>
              </a:r>
              <a:r>
                <a:rPr kumimoji="0" lang="en-US" altLang="zh-CN" sz="2800" b="1" dirty="0">
                  <a:latin typeface="Times New Roman" panose="02020603050405020304" pitchFamily="18" charset="0"/>
                </a:rPr>
                <a:t> is called </a:t>
              </a:r>
              <a:r>
                <a:rPr kumimoji="0" lang="en-US" altLang="zh-CN" sz="2800" b="1" dirty="0">
                  <a:solidFill>
                    <a:srgbClr val="FF0000"/>
                  </a:solidFill>
                  <a:latin typeface="Times New Roman" panose="02020603050405020304" pitchFamily="18" charset="0"/>
                </a:rPr>
                <a:t>total relation</a:t>
              </a:r>
              <a:r>
                <a:rPr kumimoji="0" lang="zh-CN" altLang="en-US" sz="2800" b="1" dirty="0">
                  <a:latin typeface="Times New Roman" panose="02020603050405020304" pitchFamily="18" charset="0"/>
                </a:rPr>
                <a:t>；</a:t>
              </a:r>
            </a:p>
          </p:txBody>
        </p:sp>
        <p:graphicFrame>
          <p:nvGraphicFramePr>
            <p:cNvPr id="24" name="Object 20">
              <a:extLst>
                <a:ext uri="{FF2B5EF4-FFF2-40B4-BE49-F238E27FC236}">
                  <a16:creationId xmlns:a16="http://schemas.microsoft.com/office/drawing/2014/main" id="{B4A4AC5F-14CF-4D78-9644-6E68EF4D944B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136910179"/>
                </p:ext>
              </p:extLst>
            </p:nvPr>
          </p:nvGraphicFramePr>
          <p:xfrm>
            <a:off x="843" y="1579"/>
            <a:ext cx="755" cy="50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3494" name="Equation" r:id="rId4" imgW="558720" imgH="368280" progId="Equation.DSMT4">
                    <p:embed/>
                  </p:oleObj>
                </mc:Choice>
                <mc:Fallback>
                  <p:oleObj name="Equation" r:id="rId4" imgW="558720" imgH="368280" progId="Equation.DSMT4">
                    <p:embed/>
                    <p:pic>
                      <p:nvPicPr>
                        <p:cNvPr id="27668" name="Object 20">
                          <a:extLst>
                            <a:ext uri="{FF2B5EF4-FFF2-40B4-BE49-F238E27FC236}">
                              <a16:creationId xmlns:a16="http://schemas.microsoft.com/office/drawing/2014/main" id="{76C3DA62-149A-4FD8-80CF-64DFCF79179E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43" y="1579"/>
                          <a:ext cx="755" cy="50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5" name="Rectangle 25">
            <a:extLst>
              <a:ext uri="{FF2B5EF4-FFF2-40B4-BE49-F238E27FC236}">
                <a16:creationId xmlns:a16="http://schemas.microsoft.com/office/drawing/2014/main" id="{89ACB6D9-9812-44FA-A7BD-99ABA34561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14144" y="3039491"/>
            <a:ext cx="190854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kumimoji="0" lang="zh-CN" altLang="en-US" sz="2400" b="1">
              <a:latin typeface="Times New Roman" panose="02020603050405020304" pitchFamily="18" charset="0"/>
            </a:endParaRPr>
          </a:p>
        </p:txBody>
      </p:sp>
      <p:grpSp>
        <p:nvGrpSpPr>
          <p:cNvPr id="26" name="组合 4">
            <a:extLst>
              <a:ext uri="{FF2B5EF4-FFF2-40B4-BE49-F238E27FC236}">
                <a16:creationId xmlns:a16="http://schemas.microsoft.com/office/drawing/2014/main" id="{D0110A75-3A6E-4BFE-861D-BB4F979DC1BE}"/>
              </a:ext>
            </a:extLst>
          </p:cNvPr>
          <p:cNvGrpSpPr>
            <a:grpSpLocks/>
          </p:cNvGrpSpPr>
          <p:nvPr/>
        </p:nvGrpSpPr>
        <p:grpSpPr bwMode="auto">
          <a:xfrm>
            <a:off x="2666472" y="5355653"/>
            <a:ext cx="9405555" cy="954087"/>
            <a:chOff x="1099906" y="5551276"/>
            <a:chExt cx="8044094" cy="954086"/>
          </a:xfrm>
        </p:grpSpPr>
        <p:sp>
          <p:nvSpPr>
            <p:cNvPr id="27" name="Text Box 23">
              <a:extLst>
                <a:ext uri="{FF2B5EF4-FFF2-40B4-BE49-F238E27FC236}">
                  <a16:creationId xmlns:a16="http://schemas.microsoft.com/office/drawing/2014/main" id="{C6F5F10F-3206-4FC9-9E5A-47F1155ACC5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99906" y="5551276"/>
              <a:ext cx="8044094" cy="9540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kumimoji="0" lang="en-US" altLang="zh-CN" sz="2800" b="1" dirty="0">
                  <a:latin typeface="Times New Roman" panose="02020603050405020304" pitchFamily="18" charset="0"/>
                </a:rPr>
                <a:t>(d) If  </a:t>
              </a:r>
              <a:r>
                <a:rPr kumimoji="0" lang="zh-CN" altLang="en-US" sz="2800" b="1" dirty="0">
                  <a:latin typeface="Times New Roman" panose="02020603050405020304" pitchFamily="18" charset="0"/>
                </a:rPr>
                <a:t>                                  ，</a:t>
              </a:r>
              <a:r>
                <a:rPr kumimoji="0" lang="en-US" altLang="zh-CN" sz="2800" b="1" dirty="0">
                  <a:latin typeface="Times New Roman" panose="02020603050405020304" pitchFamily="18" charset="0"/>
                </a:rPr>
                <a:t> then </a:t>
              </a:r>
              <a:r>
                <a:rPr kumimoji="0" lang="en-US" altLang="zh-CN" sz="2800" b="1" i="1" dirty="0">
                  <a:latin typeface="Times New Roman" panose="02020603050405020304" pitchFamily="18" charset="0"/>
                </a:rPr>
                <a:t>R</a:t>
              </a:r>
              <a:r>
                <a:rPr kumimoji="0" lang="en-US" altLang="zh-CN" sz="2800" b="1" dirty="0">
                  <a:latin typeface="Times New Roman" panose="02020603050405020304" pitchFamily="18" charset="0"/>
                </a:rPr>
                <a:t> is called the </a:t>
              </a:r>
              <a:r>
                <a:rPr kumimoji="0" lang="en-US" altLang="zh-CN" sz="2800" b="1" i="1" dirty="0">
                  <a:solidFill>
                    <a:srgbClr val="FF0000"/>
                  </a:solidFill>
                  <a:latin typeface="Times New Roman" panose="02020603050405020304" pitchFamily="18" charset="0"/>
                </a:rPr>
                <a:t>n</a:t>
              </a:r>
              <a:r>
                <a:rPr kumimoji="0" lang="en-US" altLang="zh-CN" sz="2800" b="1" dirty="0">
                  <a:solidFill>
                    <a:srgbClr val="FF0000"/>
                  </a:solidFill>
                  <a:latin typeface="Times New Roman" panose="02020603050405020304" pitchFamily="18" charset="0"/>
                </a:rPr>
                <a:t>-</a:t>
              </a:r>
              <a:r>
                <a:rPr kumimoji="0" lang="en-US" altLang="zh-CN" sz="2800" b="1" dirty="0" err="1">
                  <a:solidFill>
                    <a:srgbClr val="FF0000"/>
                  </a:solidFill>
                  <a:latin typeface="Times New Roman" panose="02020603050405020304" pitchFamily="18" charset="0"/>
                </a:rPr>
                <a:t>ary</a:t>
              </a:r>
              <a:r>
                <a:rPr kumimoji="0" lang="en-US" altLang="zh-CN" sz="2800" b="1" dirty="0">
                  <a:solidFill>
                    <a:srgbClr val="FF0000"/>
                  </a:solidFill>
                  <a:latin typeface="Times New Roman" panose="02020603050405020304" pitchFamily="18" charset="0"/>
                </a:rPr>
                <a:t> relation on </a:t>
              </a:r>
              <a:r>
                <a:rPr kumimoji="0" lang="en-US" altLang="zh-CN" sz="2800" b="1" i="1" dirty="0">
                  <a:solidFill>
                    <a:srgbClr val="FF0000"/>
                  </a:solidFill>
                  <a:latin typeface="Times New Roman" panose="02020603050405020304" pitchFamily="18" charset="0"/>
                </a:rPr>
                <a:t>A</a:t>
              </a:r>
              <a:r>
                <a:rPr kumimoji="0" lang="en-US" altLang="zh-CN" sz="2800" b="1" dirty="0">
                  <a:latin typeface="Times New Roman" panose="02020603050405020304" pitchFamily="18" charset="0"/>
                </a:rPr>
                <a:t>.</a:t>
              </a:r>
            </a:p>
          </p:txBody>
        </p:sp>
        <p:graphicFrame>
          <p:nvGraphicFramePr>
            <p:cNvPr id="28" name="Object 24">
              <a:extLst>
                <a:ext uri="{FF2B5EF4-FFF2-40B4-BE49-F238E27FC236}">
                  <a16:creationId xmlns:a16="http://schemas.microsoft.com/office/drawing/2014/main" id="{747498F4-0230-4626-BC66-C1C65E2FE40E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722309930"/>
                </p:ext>
              </p:extLst>
            </p:nvPr>
          </p:nvGraphicFramePr>
          <p:xfrm>
            <a:off x="2047288" y="5644411"/>
            <a:ext cx="2581653" cy="4460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3495" name="Equation" r:id="rId6" imgW="1333500" imgH="228600" progId="Equation.DSMT4">
                    <p:embed/>
                  </p:oleObj>
                </mc:Choice>
                <mc:Fallback>
                  <p:oleObj name="Equation" r:id="rId6" imgW="1333500" imgH="228600" progId="Equation.DSMT4">
                    <p:embed/>
                    <p:pic>
                      <p:nvPicPr>
                        <p:cNvPr id="2" name="Object 24">
                          <a:extLst>
                            <a:ext uri="{FF2B5EF4-FFF2-40B4-BE49-F238E27FC236}">
                              <a16:creationId xmlns:a16="http://schemas.microsoft.com/office/drawing/2014/main" id="{43F6C95D-80D7-4F65-94C7-C96ED9216A2A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47288" y="5644411"/>
                          <a:ext cx="2581653" cy="44608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9" name="Text Box 16">
            <a:extLst>
              <a:ext uri="{FF2B5EF4-FFF2-40B4-BE49-F238E27FC236}">
                <a16:creationId xmlns:a16="http://schemas.microsoft.com/office/drawing/2014/main" id="{7A1E3962-E506-48EE-AB5A-931C6AA06F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46409" y="3584746"/>
            <a:ext cx="909200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0" lang="en-US" altLang="zh-CN" sz="2800" b="1" dirty="0">
                <a:latin typeface="Times New Roman" panose="02020603050405020304" pitchFamily="18" charset="0"/>
              </a:rPr>
              <a:t>(b) </a:t>
            </a:r>
            <a:r>
              <a:rPr kumimoji="0" lang="en-US" altLang="zh-CN" sz="2800" dirty="0">
                <a:latin typeface="Times New Roman" panose="02020603050405020304" pitchFamily="18" charset="0"/>
              </a:rPr>
              <a:t>If </a:t>
            </a:r>
            <a:r>
              <a:rPr kumimoji="0" lang="en-US" altLang="zh-CN" sz="2800" i="1" dirty="0">
                <a:latin typeface="Times New Roman" panose="02020603050405020304" pitchFamily="18" charset="0"/>
              </a:rPr>
              <a:t>n</a:t>
            </a:r>
            <a:r>
              <a:rPr kumimoji="0" lang="en-US" altLang="zh-CN" sz="2800" dirty="0">
                <a:latin typeface="Times New Roman" panose="02020603050405020304" pitchFamily="18" charset="0"/>
              </a:rPr>
              <a:t> = 2, then </a:t>
            </a:r>
            <a:r>
              <a:rPr kumimoji="0" lang="en-US" altLang="zh-CN" sz="2800" i="1" dirty="0">
                <a:latin typeface="Times New Roman" panose="02020603050405020304" pitchFamily="18" charset="0"/>
              </a:rPr>
              <a:t>R</a:t>
            </a:r>
            <a:r>
              <a:rPr kumimoji="0" lang="en-US" altLang="zh-CN" sz="2800" dirty="0">
                <a:latin typeface="Times New Roman" panose="02020603050405020304" pitchFamily="18" charset="0"/>
              </a:rPr>
              <a:t> is the </a:t>
            </a:r>
            <a:r>
              <a:rPr kumimoji="0"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</a:rPr>
              <a:t>binary relation </a:t>
            </a:r>
            <a:r>
              <a:rPr kumimoji="0" lang="en-US" altLang="zh-CN" sz="2800" dirty="0">
                <a:latin typeface="Times New Roman" panose="02020603050405020304" pitchFamily="18" charset="0"/>
              </a:rPr>
              <a:t>between </a:t>
            </a:r>
            <a:r>
              <a:rPr kumimoji="0" lang="en-US" altLang="zh-CN" sz="2800" i="1" dirty="0">
                <a:latin typeface="Times New Roman" panose="02020603050405020304" pitchFamily="18" charset="0"/>
              </a:rPr>
              <a:t>A</a:t>
            </a:r>
            <a:r>
              <a:rPr kumimoji="0" lang="en-US" altLang="zh-CN" sz="2800" baseline="-25000" dirty="0">
                <a:latin typeface="Times New Roman" panose="02020603050405020304" pitchFamily="18" charset="0"/>
              </a:rPr>
              <a:t>1</a:t>
            </a:r>
            <a:r>
              <a:rPr kumimoji="0" lang="en-US" altLang="zh-CN" sz="2800" dirty="0">
                <a:latin typeface="Times New Roman" panose="02020603050405020304" pitchFamily="18" charset="0"/>
              </a:rPr>
              <a:t> and </a:t>
            </a:r>
            <a:r>
              <a:rPr kumimoji="0" lang="en-US" altLang="zh-CN" sz="2800" i="1" dirty="0">
                <a:latin typeface="Times New Roman" panose="02020603050405020304" pitchFamily="18" charset="0"/>
              </a:rPr>
              <a:t>A</a:t>
            </a:r>
            <a:r>
              <a:rPr kumimoji="0" lang="en-US" altLang="zh-CN" sz="2800" baseline="-25000" dirty="0">
                <a:latin typeface="Times New Roman" panose="02020603050405020304" pitchFamily="18" charset="0"/>
              </a:rPr>
              <a:t>2</a:t>
            </a:r>
            <a:r>
              <a:rPr kumimoji="0" lang="en-US" altLang="zh-CN" sz="2800" dirty="0">
                <a:latin typeface="Times New Roman" panose="02020603050405020304" pitchFamily="18" charset="0"/>
              </a:rPr>
              <a:t>. </a:t>
            </a:r>
            <a:r>
              <a:rPr kumimoji="0" lang="zh-CN" altLang="en-US" sz="2800" b="1" dirty="0">
                <a:latin typeface="Times New Roman" panose="02020603050405020304" pitchFamily="18" charset="0"/>
              </a:rPr>
              <a:t>；</a:t>
            </a: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6B663E23-946B-40A4-A9F7-C4F4C052BD6E}"/>
              </a:ext>
            </a:extLst>
          </p:cNvPr>
          <p:cNvSpPr/>
          <p:nvPr/>
        </p:nvSpPr>
        <p:spPr>
          <a:xfrm>
            <a:off x="0" y="1037509"/>
            <a:ext cx="1689098" cy="5049716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/>
          </a:bodyPr>
          <a:lstStyle/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FF00"/>
                </a:solidFill>
                <a:cs typeface="+mn-ea"/>
                <a:sym typeface="+mn-lt"/>
              </a:rPr>
              <a:t>多重序元与笛卡尔乘积</a:t>
            </a: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元组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有序对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多重序元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笛卡尔乘积</a:t>
            </a: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FF00"/>
                </a:solidFill>
                <a:cs typeface="+mn-ea"/>
                <a:sym typeface="+mn-lt"/>
              </a:rPr>
              <a:t>关系的基本概念</a:t>
            </a: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关系的定义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相等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定义域和值域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FF00"/>
                </a:solidFill>
                <a:cs typeface="+mn-ea"/>
                <a:sym typeface="+mn-lt"/>
              </a:rPr>
              <a:t>关系的性质</a:t>
            </a: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</p:txBody>
      </p:sp>
      <p:graphicFrame>
        <p:nvGraphicFramePr>
          <p:cNvPr id="2" name="对象 1">
            <a:extLst>
              <a:ext uri="{FF2B5EF4-FFF2-40B4-BE49-F238E27FC236}">
                <a16:creationId xmlns:a16="http://schemas.microsoft.com/office/drawing/2014/main" id="{4E83224A-666C-4FD9-8FF1-6D8E3B20835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49810044"/>
              </p:ext>
            </p:extLst>
          </p:nvPr>
        </p:nvGraphicFramePr>
        <p:xfrm>
          <a:off x="5624986" y="1982147"/>
          <a:ext cx="1289209" cy="812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496" name="Equation" r:id="rId8" imgW="583920" imgH="368280" progId="Equation.DSMT4">
                  <p:embed/>
                </p:oleObj>
              </mc:Choice>
              <mc:Fallback>
                <p:oleObj name="Equation" r:id="rId8" imgW="583920" imgH="3682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624986" y="1982147"/>
                        <a:ext cx="1289209" cy="8127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41594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65459A86-2236-4247-9311-D46EC9F8D18D}"/>
              </a:ext>
            </a:extLst>
          </p:cNvPr>
          <p:cNvGrpSpPr/>
          <p:nvPr/>
        </p:nvGrpSpPr>
        <p:grpSpPr>
          <a:xfrm>
            <a:off x="119973" y="397477"/>
            <a:ext cx="1449151" cy="180724"/>
            <a:chOff x="5392832" y="1016000"/>
            <a:chExt cx="1449150" cy="180724"/>
          </a:xfrm>
        </p:grpSpPr>
        <p:sp>
          <p:nvSpPr>
            <p:cNvPr id="7" name="Freeform 45">
              <a:extLst>
                <a:ext uri="{FF2B5EF4-FFF2-40B4-BE49-F238E27FC236}">
                  <a16:creationId xmlns:a16="http://schemas.microsoft.com/office/drawing/2014/main" id="{79F5C682-BDEF-4D53-B481-CCF2EF60A4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8" name="Freeform 46">
              <a:extLst>
                <a:ext uri="{FF2B5EF4-FFF2-40B4-BE49-F238E27FC236}">
                  <a16:creationId xmlns:a16="http://schemas.microsoft.com/office/drawing/2014/main" id="{34E012F1-3888-4574-B83C-160D877B5C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9" name="Freeform 47">
              <a:extLst>
                <a:ext uri="{FF2B5EF4-FFF2-40B4-BE49-F238E27FC236}">
                  <a16:creationId xmlns:a16="http://schemas.microsoft.com/office/drawing/2014/main" id="{92C0B701-D754-4A82-AB31-4E35C971D1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10" name="Freeform 48">
              <a:extLst>
                <a:ext uri="{FF2B5EF4-FFF2-40B4-BE49-F238E27FC236}">
                  <a16:creationId xmlns:a16="http://schemas.microsoft.com/office/drawing/2014/main" id="{60F2428E-B4AC-403A-9F72-86667F8576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11" name="Freeform 49">
              <a:extLst>
                <a:ext uri="{FF2B5EF4-FFF2-40B4-BE49-F238E27FC236}">
                  <a16:creationId xmlns:a16="http://schemas.microsoft.com/office/drawing/2014/main" id="{0C987953-0EFA-465A-B7F9-C0CF22995A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</p:grpSp>
      <p:sp>
        <p:nvSpPr>
          <p:cNvPr id="12" name="灯片编号占位符 1">
            <a:extLst>
              <a:ext uri="{FF2B5EF4-FFF2-40B4-BE49-F238E27FC236}">
                <a16:creationId xmlns:a16="http://schemas.microsoft.com/office/drawing/2014/main" id="{5AEBC6C7-6925-4C9A-B360-18D57EB16C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38416" y="6492875"/>
            <a:ext cx="498022" cy="365125"/>
          </a:xfrm>
        </p:spPr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97B5860-9389-40BC-8CED-DD2AAB23A1E9}" type="slidenum">
              <a:rPr kumimoji="0" lang="zh-CN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Arial Unicode MS" panose="020B0604020202020204" pitchFamily="34" charset="-122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ea typeface="Arial Unicode MS" panose="020B0604020202020204" pitchFamily="34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F7A3F41B-308F-4232-9F10-7DB624028D9A}"/>
              </a:ext>
            </a:extLst>
          </p:cNvPr>
          <p:cNvSpPr txBox="1"/>
          <p:nvPr/>
        </p:nvSpPr>
        <p:spPr>
          <a:xfrm>
            <a:off x="1756364" y="103852"/>
            <a:ext cx="1031566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cs typeface="+mn-ea"/>
                <a:sym typeface="+mn-lt"/>
              </a:rPr>
              <a:t>Definition of relation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/>
              <a:cs typeface="+mn-ea"/>
              <a:sym typeface="+mn-lt"/>
            </a:endParaRPr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AAFF5903-BCBD-46EC-9A2F-621A7669CDAD}"/>
              </a:ext>
            </a:extLst>
          </p:cNvPr>
          <p:cNvSpPr txBox="1">
            <a:spLocks noChangeArrowheads="1"/>
          </p:cNvSpPr>
          <p:nvPr/>
        </p:nvSpPr>
        <p:spPr>
          <a:xfrm>
            <a:off x="1929384" y="1277112"/>
            <a:ext cx="9104313" cy="28067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Tx/>
              <a:buNone/>
            </a:pPr>
            <a:r>
              <a:rPr lang="en-US" altLang="zh-CN" b="1" dirty="0">
                <a:solidFill>
                  <a:schemeClr val="accent2"/>
                </a:solidFill>
                <a:ea typeface="宋体" panose="02010600030101010101" pitchFamily="2" charset="-122"/>
              </a:rPr>
              <a:t>Example</a:t>
            </a:r>
            <a:r>
              <a:rPr lang="en-US" altLang="zh-CN" b="1" dirty="0">
                <a:ea typeface="宋体" panose="02010600030101010101" pitchFamily="2" charset="-122"/>
              </a:rPr>
              <a:t> </a:t>
            </a:r>
            <a:r>
              <a:rPr lang="zh-CN" altLang="en-US" b="1" dirty="0">
                <a:ea typeface="宋体" panose="02010600030101010101" pitchFamily="2" charset="-122"/>
              </a:rPr>
              <a:t>：</a:t>
            </a:r>
          </a:p>
          <a:p>
            <a:pPr>
              <a:lnSpc>
                <a:spcPct val="100000"/>
              </a:lnSpc>
              <a:buFontTx/>
              <a:buNone/>
            </a:pPr>
            <a:endParaRPr lang="zh-CN" altLang="en-US" b="1" dirty="0">
              <a:ea typeface="宋体" panose="02010600030101010101" pitchFamily="2" charset="-122"/>
            </a:endParaRPr>
          </a:p>
          <a:p>
            <a:pPr>
              <a:lnSpc>
                <a:spcPct val="100000"/>
              </a:lnSpc>
              <a:buFontTx/>
              <a:buNone/>
            </a:pPr>
            <a:endParaRPr lang="zh-CN" altLang="en-US" b="1" dirty="0">
              <a:ea typeface="宋体" panose="02010600030101010101" pitchFamily="2" charset="-122"/>
            </a:endParaRPr>
          </a:p>
          <a:p>
            <a:pPr>
              <a:lnSpc>
                <a:spcPct val="100000"/>
              </a:lnSpc>
              <a:buFontTx/>
              <a:buNone/>
            </a:pPr>
            <a:endParaRPr lang="zh-CN" altLang="en-US" sz="1200" b="1" dirty="0">
              <a:ea typeface="宋体" panose="02010600030101010101" pitchFamily="2" charset="-122"/>
            </a:endParaRPr>
          </a:p>
          <a:p>
            <a:pPr>
              <a:lnSpc>
                <a:spcPct val="100000"/>
              </a:lnSpc>
              <a:buFontTx/>
              <a:buNone/>
            </a:pPr>
            <a:r>
              <a:rPr lang="en-US" altLang="zh-CN" dirty="0">
                <a:solidFill>
                  <a:schemeClr val="accent2"/>
                </a:solidFill>
                <a:ea typeface="宋体" panose="02010600030101010101" pitchFamily="2" charset="-122"/>
              </a:rPr>
              <a:t>Then </a:t>
            </a:r>
            <a:r>
              <a:rPr lang="en-US" altLang="zh-CN" i="1" dirty="0">
                <a:solidFill>
                  <a:schemeClr val="accent2"/>
                </a:solidFill>
                <a:ea typeface="宋体" panose="02010600030101010101" pitchFamily="2" charset="-122"/>
              </a:rPr>
              <a:t>R</a:t>
            </a:r>
            <a:r>
              <a:rPr lang="en-US" altLang="zh-CN" baseline="-25000" dirty="0">
                <a:solidFill>
                  <a:schemeClr val="accent2"/>
                </a:solidFill>
                <a:ea typeface="宋体" panose="02010600030101010101" pitchFamily="2" charset="-122"/>
              </a:rPr>
              <a:t>1</a:t>
            </a:r>
            <a:r>
              <a:rPr lang="en-US" altLang="zh-CN" dirty="0">
                <a:solidFill>
                  <a:schemeClr val="accent2"/>
                </a:solidFill>
                <a:ea typeface="宋体" panose="02010600030101010101" pitchFamily="2" charset="-122"/>
              </a:rPr>
              <a:t> is a unary relation on </a:t>
            </a:r>
            <a:r>
              <a:rPr lang="en-US" altLang="zh-CN" b="1" i="1" dirty="0">
                <a:solidFill>
                  <a:schemeClr val="accent2"/>
                </a:solidFill>
                <a:ea typeface="宋体" panose="02010600030101010101" pitchFamily="2" charset="-122"/>
              </a:rPr>
              <a:t>N</a:t>
            </a:r>
            <a:r>
              <a:rPr lang="en-US" altLang="zh-CN" dirty="0">
                <a:solidFill>
                  <a:schemeClr val="accent2"/>
                </a:solidFill>
                <a:ea typeface="宋体" panose="02010600030101010101" pitchFamily="2" charset="-122"/>
              </a:rPr>
              <a:t> and </a:t>
            </a:r>
            <a:r>
              <a:rPr lang="en-US" altLang="zh-CN" i="1" dirty="0">
                <a:solidFill>
                  <a:schemeClr val="accent2"/>
                </a:solidFill>
                <a:ea typeface="宋体" panose="02010600030101010101" pitchFamily="2" charset="-122"/>
              </a:rPr>
              <a:t>R</a:t>
            </a:r>
            <a:r>
              <a:rPr lang="en-US" altLang="zh-CN" baseline="-25000" dirty="0">
                <a:solidFill>
                  <a:schemeClr val="accent2"/>
                </a:solidFill>
                <a:ea typeface="宋体" panose="02010600030101010101" pitchFamily="2" charset="-122"/>
              </a:rPr>
              <a:t>2</a:t>
            </a:r>
            <a:r>
              <a:rPr lang="en-US" altLang="zh-CN" dirty="0">
                <a:solidFill>
                  <a:schemeClr val="accent2"/>
                </a:solidFill>
                <a:ea typeface="宋体" panose="02010600030101010101" pitchFamily="2" charset="-122"/>
              </a:rPr>
              <a:t> is a binary relation on </a:t>
            </a:r>
            <a:r>
              <a:rPr lang="en-US" altLang="zh-CN" b="1" i="1" dirty="0">
                <a:solidFill>
                  <a:schemeClr val="accent2"/>
                </a:solidFill>
                <a:ea typeface="宋体" panose="02010600030101010101" pitchFamily="2" charset="-122"/>
              </a:rPr>
              <a:t>N</a:t>
            </a:r>
            <a:r>
              <a:rPr lang="en-US" altLang="zh-CN" dirty="0">
                <a:solidFill>
                  <a:schemeClr val="accent2"/>
                </a:solidFill>
                <a:ea typeface="宋体" panose="02010600030101010101" pitchFamily="2" charset="-122"/>
              </a:rPr>
              <a:t>. </a:t>
            </a:r>
            <a:r>
              <a:rPr lang="en-US" altLang="zh-CN" i="1" dirty="0">
                <a:solidFill>
                  <a:schemeClr val="accent2"/>
                </a:solidFill>
                <a:ea typeface="宋体" panose="02010600030101010101" pitchFamily="2" charset="-122"/>
              </a:rPr>
              <a:t>R</a:t>
            </a:r>
            <a:r>
              <a:rPr lang="en-US" altLang="zh-CN" baseline="-25000" dirty="0">
                <a:solidFill>
                  <a:schemeClr val="accent2"/>
                </a:solidFill>
                <a:ea typeface="宋体" panose="02010600030101010101" pitchFamily="2" charset="-122"/>
              </a:rPr>
              <a:t>3</a:t>
            </a:r>
            <a:r>
              <a:rPr lang="en-US" altLang="zh-CN" dirty="0">
                <a:solidFill>
                  <a:schemeClr val="accent2"/>
                </a:solidFill>
                <a:ea typeface="宋体" panose="02010600030101010101" pitchFamily="2" charset="-122"/>
              </a:rPr>
              <a:t> is a ternary relation over </a:t>
            </a:r>
            <a:r>
              <a:rPr lang="en-US" altLang="zh-CN" b="1" i="1" dirty="0">
                <a:solidFill>
                  <a:schemeClr val="accent2"/>
                </a:solidFill>
                <a:ea typeface="宋体" panose="02010600030101010101" pitchFamily="2" charset="-122"/>
              </a:rPr>
              <a:t>N</a:t>
            </a:r>
            <a:r>
              <a:rPr lang="en-US" altLang="zh-CN" dirty="0">
                <a:solidFill>
                  <a:schemeClr val="accent2"/>
                </a:solidFill>
                <a:ea typeface="宋体" panose="02010600030101010101" pitchFamily="2" charset="-122"/>
              </a:rPr>
              <a:t>.</a:t>
            </a:r>
            <a:endParaRPr lang="zh-CN" altLang="en-US" dirty="0">
              <a:solidFill>
                <a:schemeClr val="accent2"/>
              </a:solidFill>
              <a:ea typeface="宋体" panose="02010600030101010101" pitchFamily="2" charset="-122"/>
            </a:endParaRPr>
          </a:p>
        </p:txBody>
      </p:sp>
      <p:sp>
        <p:nvSpPr>
          <p:cNvPr id="14" name="Text Box 5">
            <a:extLst>
              <a:ext uri="{FF2B5EF4-FFF2-40B4-BE49-F238E27FC236}">
                <a16:creationId xmlns:a16="http://schemas.microsoft.com/office/drawing/2014/main" id="{AB5027A3-BBDF-4B71-8FE3-49971BE8F1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37334" y="4353687"/>
            <a:ext cx="8883650" cy="95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9pPr>
          </a:lstStyle>
          <a:p>
            <a:pPr marL="457200" indent="-457200" eaLnBrk="1" hangingPunct="1">
              <a:spcBef>
                <a:spcPct val="50000"/>
              </a:spcBef>
              <a:buFont typeface="Wingdings" panose="05000000000000000000" pitchFamily="2" charset="2"/>
              <a:buChar char="l"/>
            </a:pPr>
            <a:r>
              <a:rPr kumimoji="0"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In the absence of the extra specification, the term "relation" generally refers to a binary relation.</a:t>
            </a:r>
          </a:p>
        </p:txBody>
      </p:sp>
      <p:sp>
        <p:nvSpPr>
          <p:cNvPr id="15" name="Rectangle 7">
            <a:extLst>
              <a:ext uri="{FF2B5EF4-FFF2-40B4-BE49-F238E27FC236}">
                <a16:creationId xmlns:a16="http://schemas.microsoft.com/office/drawing/2014/main" id="{0EEDA55B-6030-4913-A898-F1E64DC3D1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53184" y="3753612"/>
            <a:ext cx="1841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kumimoji="0" lang="zh-CN" altLang="zh-CN" sz="2400" b="1">
              <a:latin typeface="Times New Roman" panose="02020603050405020304" pitchFamily="18" charset="0"/>
            </a:endParaRPr>
          </a:p>
        </p:txBody>
      </p:sp>
      <p:graphicFrame>
        <p:nvGraphicFramePr>
          <p:cNvPr id="17" name="Object 6">
            <a:extLst>
              <a:ext uri="{FF2B5EF4-FFF2-40B4-BE49-F238E27FC236}">
                <a16:creationId xmlns:a16="http://schemas.microsoft.com/office/drawing/2014/main" id="{4F1987BE-F79A-4145-9ADD-94EE3968804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61836519"/>
              </p:ext>
            </p:extLst>
          </p:nvPr>
        </p:nvGraphicFramePr>
        <p:xfrm>
          <a:off x="4593209" y="1308862"/>
          <a:ext cx="2592388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81" name="Equation" r:id="rId4" imgW="1143000" imgH="228600" progId="Equation.DSMT4">
                  <p:embed/>
                </p:oleObj>
              </mc:Choice>
              <mc:Fallback>
                <p:oleObj name="Equation" r:id="rId4" imgW="1143000" imgH="228600" progId="Equation.DSMT4">
                  <p:embed/>
                  <p:pic>
                    <p:nvPicPr>
                      <p:cNvPr id="28679" name="Object 6">
                        <a:extLst>
                          <a:ext uri="{FF2B5EF4-FFF2-40B4-BE49-F238E27FC236}">
                            <a16:creationId xmlns:a16="http://schemas.microsoft.com/office/drawing/2014/main" id="{ACB18471-6118-42C3-A5E1-5211DF4AC16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93209" y="1308862"/>
                        <a:ext cx="2592388" cy="517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Rectangle 9">
            <a:extLst>
              <a:ext uri="{FF2B5EF4-FFF2-40B4-BE49-F238E27FC236}">
                <a16:creationId xmlns:a16="http://schemas.microsoft.com/office/drawing/2014/main" id="{EC343B95-14F9-4CC5-B813-1FDA02FF10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53184" y="3753612"/>
            <a:ext cx="1841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kumimoji="0" lang="zh-CN" altLang="zh-CN" sz="2400" b="1">
              <a:latin typeface="Times New Roman" panose="02020603050405020304" pitchFamily="18" charset="0"/>
            </a:endParaRPr>
          </a:p>
        </p:txBody>
      </p:sp>
      <p:graphicFrame>
        <p:nvGraphicFramePr>
          <p:cNvPr id="19" name="Object 8">
            <a:extLst>
              <a:ext uri="{FF2B5EF4-FFF2-40B4-BE49-F238E27FC236}">
                <a16:creationId xmlns:a16="http://schemas.microsoft.com/office/drawing/2014/main" id="{DA9C6352-DC51-4304-A2AD-3BA24906E52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28139970"/>
              </p:ext>
            </p:extLst>
          </p:nvPr>
        </p:nvGraphicFramePr>
        <p:xfrm>
          <a:off x="4593209" y="1956562"/>
          <a:ext cx="2881313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82" name="Equation" r:id="rId6" imgW="1295400" imgH="228600" progId="Equation.DSMT4">
                  <p:embed/>
                </p:oleObj>
              </mc:Choice>
              <mc:Fallback>
                <p:oleObj name="Equation" r:id="rId6" imgW="1295400" imgH="228600" progId="Equation.DSMT4">
                  <p:embed/>
                  <p:pic>
                    <p:nvPicPr>
                      <p:cNvPr id="28681" name="Object 8">
                        <a:extLst>
                          <a:ext uri="{FF2B5EF4-FFF2-40B4-BE49-F238E27FC236}">
                            <a16:creationId xmlns:a16="http://schemas.microsoft.com/office/drawing/2014/main" id="{85B62924-8A3B-45C2-9BB6-0744B2E6DF3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93209" y="1956562"/>
                        <a:ext cx="2881313" cy="50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Rectangle 11">
            <a:extLst>
              <a:ext uri="{FF2B5EF4-FFF2-40B4-BE49-F238E27FC236}">
                <a16:creationId xmlns:a16="http://schemas.microsoft.com/office/drawing/2014/main" id="{16C21C63-438C-41FB-A786-179EB08B95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53184" y="3748850"/>
            <a:ext cx="1841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kumimoji="0" lang="zh-CN" altLang="zh-CN" sz="2400" b="1">
              <a:latin typeface="Times New Roman" panose="02020603050405020304" pitchFamily="18" charset="0"/>
            </a:endParaRPr>
          </a:p>
        </p:txBody>
      </p:sp>
      <p:graphicFrame>
        <p:nvGraphicFramePr>
          <p:cNvPr id="21" name="Object 10">
            <a:extLst>
              <a:ext uri="{FF2B5EF4-FFF2-40B4-BE49-F238E27FC236}">
                <a16:creationId xmlns:a16="http://schemas.microsoft.com/office/drawing/2014/main" id="{B4B68DD0-56E0-48C3-8DFA-D6BCE66B611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71928339"/>
              </p:ext>
            </p:extLst>
          </p:nvPr>
        </p:nvGraphicFramePr>
        <p:xfrm>
          <a:off x="4593209" y="2532825"/>
          <a:ext cx="633730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83" name="Equation" r:id="rId8" imgW="2578100" imgH="241300" progId="Equation.DSMT4">
                  <p:embed/>
                </p:oleObj>
              </mc:Choice>
              <mc:Fallback>
                <p:oleObj name="Equation" r:id="rId8" imgW="2578100" imgH="241300" progId="Equation.DSMT4">
                  <p:embed/>
                  <p:pic>
                    <p:nvPicPr>
                      <p:cNvPr id="28683" name="Object 10">
                        <a:extLst>
                          <a:ext uri="{FF2B5EF4-FFF2-40B4-BE49-F238E27FC236}">
                            <a16:creationId xmlns:a16="http://schemas.microsoft.com/office/drawing/2014/main" id="{3987B636-E385-4AF5-937D-138A26D3303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93209" y="2532825"/>
                        <a:ext cx="6337300" cy="584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Rectangle 16">
            <a:extLst>
              <a:ext uri="{FF2B5EF4-FFF2-40B4-BE49-F238E27FC236}">
                <a16:creationId xmlns:a16="http://schemas.microsoft.com/office/drawing/2014/main" id="{9BAC2E27-B6DB-4ECF-A1E5-345856B20B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53184" y="3767900"/>
            <a:ext cx="1841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kumimoji="0" lang="zh-CN" altLang="zh-CN" sz="2400" b="1">
              <a:latin typeface="Times New Roman" panose="02020603050405020304" pitchFamily="18" charset="0"/>
            </a:endParaRPr>
          </a:p>
        </p:txBody>
      </p:sp>
      <p:sp>
        <p:nvSpPr>
          <p:cNvPr id="23" name="Rectangle 18">
            <a:extLst>
              <a:ext uri="{FF2B5EF4-FFF2-40B4-BE49-F238E27FC236}">
                <a16:creationId xmlns:a16="http://schemas.microsoft.com/office/drawing/2014/main" id="{4BCD4C36-E145-401F-98E8-DD17E4E5AC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53184" y="3767900"/>
            <a:ext cx="1841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kumimoji="0" lang="zh-CN" altLang="zh-CN" sz="2400" b="1">
              <a:latin typeface="Times New Roman" panose="02020603050405020304" pitchFamily="18" charset="0"/>
            </a:endParaRPr>
          </a:p>
        </p:txBody>
      </p:sp>
      <p:sp>
        <p:nvSpPr>
          <p:cNvPr id="24" name="Rectangle 20">
            <a:extLst>
              <a:ext uri="{FF2B5EF4-FFF2-40B4-BE49-F238E27FC236}">
                <a16:creationId xmlns:a16="http://schemas.microsoft.com/office/drawing/2014/main" id="{004FACE4-E8FE-40C6-A095-7A0CCEBD89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53184" y="3767900"/>
            <a:ext cx="1841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kumimoji="0" lang="zh-CN" altLang="zh-CN" sz="2400" b="1">
              <a:latin typeface="Times New Roman" panose="02020603050405020304" pitchFamily="18" charset="0"/>
            </a:endParaRPr>
          </a:p>
        </p:txBody>
      </p:sp>
      <p:sp>
        <p:nvSpPr>
          <p:cNvPr id="25" name="Rectangle 22">
            <a:extLst>
              <a:ext uri="{FF2B5EF4-FFF2-40B4-BE49-F238E27FC236}">
                <a16:creationId xmlns:a16="http://schemas.microsoft.com/office/drawing/2014/main" id="{9268838E-3113-487D-B67C-0A4ABD37C7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53184" y="3767900"/>
            <a:ext cx="1841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kumimoji="0" lang="zh-CN" altLang="zh-CN" sz="2400" b="1">
              <a:latin typeface="Times New Roman" panose="02020603050405020304" pitchFamily="18" charset="0"/>
            </a:endParaRPr>
          </a:p>
        </p:txBody>
      </p:sp>
      <p:sp>
        <p:nvSpPr>
          <p:cNvPr id="26" name="Rectangle 24">
            <a:extLst>
              <a:ext uri="{FF2B5EF4-FFF2-40B4-BE49-F238E27FC236}">
                <a16:creationId xmlns:a16="http://schemas.microsoft.com/office/drawing/2014/main" id="{957A80FF-0D91-4B35-ACC0-0C8F1B2807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53184" y="3758375"/>
            <a:ext cx="1841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kumimoji="0" lang="zh-CN" altLang="zh-CN" sz="2400" b="1">
              <a:latin typeface="Times New Roman" panose="02020603050405020304" pitchFamily="18" charset="0"/>
            </a:endParaRPr>
          </a:p>
        </p:txBody>
      </p:sp>
      <p:grpSp>
        <p:nvGrpSpPr>
          <p:cNvPr id="27" name="组合 3">
            <a:extLst>
              <a:ext uri="{FF2B5EF4-FFF2-40B4-BE49-F238E27FC236}">
                <a16:creationId xmlns:a16="http://schemas.microsoft.com/office/drawing/2014/main" id="{73284887-1714-4EAF-91FD-EDAEAFCCEDE4}"/>
              </a:ext>
            </a:extLst>
          </p:cNvPr>
          <p:cNvGrpSpPr>
            <a:grpSpLocks/>
          </p:cNvGrpSpPr>
          <p:nvPr/>
        </p:nvGrpSpPr>
        <p:grpSpPr bwMode="auto">
          <a:xfrm>
            <a:off x="2051622" y="5431599"/>
            <a:ext cx="8878887" cy="957360"/>
            <a:chOff x="65422" y="5006801"/>
            <a:chExt cx="8878775" cy="958747"/>
          </a:xfrm>
        </p:grpSpPr>
        <p:sp>
          <p:nvSpPr>
            <p:cNvPr id="28" name="Text Box 14">
              <a:extLst>
                <a:ext uri="{FF2B5EF4-FFF2-40B4-BE49-F238E27FC236}">
                  <a16:creationId xmlns:a16="http://schemas.microsoft.com/office/drawing/2014/main" id="{FC1D88B7-8932-4E19-97B1-E8C599C5697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5422" y="5006801"/>
              <a:ext cx="8878775" cy="9554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9pPr>
            </a:lstStyle>
            <a:p>
              <a:pPr marL="457200" indent="-457200" eaLnBrk="1" hangingPunct="1">
                <a:spcBef>
                  <a:spcPct val="50000"/>
                </a:spcBef>
                <a:buFont typeface="Wingdings" panose="05000000000000000000" pitchFamily="2" charset="2"/>
                <a:buChar char="l"/>
              </a:pPr>
              <a:r>
                <a:rPr kumimoji="0" lang="en-US" altLang="zh-CN" sz="2800" dirty="0">
                  <a:latin typeface="Times New Roman" panose="02020603050405020304" pitchFamily="18" charset="0"/>
                </a:rPr>
                <a:t>If the ordered pair &lt;</a:t>
              </a:r>
              <a:r>
                <a:rPr kumimoji="0" lang="en-US" altLang="zh-CN" sz="2800" i="1" dirty="0" err="1">
                  <a:latin typeface="Times New Roman" panose="02020603050405020304" pitchFamily="18" charset="0"/>
                </a:rPr>
                <a:t>x</a:t>
              </a:r>
              <a:r>
                <a:rPr kumimoji="0" lang="en-US" altLang="zh-CN" sz="2800" dirty="0" err="1">
                  <a:latin typeface="Times New Roman" panose="02020603050405020304" pitchFamily="18" charset="0"/>
                </a:rPr>
                <a:t>,</a:t>
              </a:r>
              <a:r>
                <a:rPr kumimoji="0" lang="en-US" altLang="zh-CN" sz="2800" i="1" dirty="0" err="1">
                  <a:latin typeface="Times New Roman" panose="02020603050405020304" pitchFamily="18" charset="0"/>
                </a:rPr>
                <a:t>y</a:t>
              </a:r>
              <a:r>
                <a:rPr kumimoji="0" lang="en-US" altLang="zh-CN" sz="2800" dirty="0">
                  <a:latin typeface="Times New Roman" panose="02020603050405020304" pitchFamily="18" charset="0"/>
                </a:rPr>
                <a:t>&gt; belongs to </a:t>
              </a:r>
              <a:r>
                <a:rPr kumimoji="0" lang="en-US" altLang="zh-CN" sz="2800" i="1" dirty="0">
                  <a:latin typeface="Times New Roman" panose="02020603050405020304" pitchFamily="18" charset="0"/>
                </a:rPr>
                <a:t>R</a:t>
              </a:r>
              <a:r>
                <a:rPr kumimoji="0" lang="en-US" altLang="zh-CN" sz="2800" dirty="0">
                  <a:latin typeface="Times New Roman" panose="02020603050405020304" pitchFamily="18" charset="0"/>
                </a:rPr>
                <a:t>, it is written as &lt;</a:t>
              </a:r>
              <a:r>
                <a:rPr kumimoji="0" lang="en-US" altLang="zh-CN" sz="2800" i="1" dirty="0" err="1">
                  <a:latin typeface="Times New Roman" panose="02020603050405020304" pitchFamily="18" charset="0"/>
                </a:rPr>
                <a:t>x</a:t>
              </a:r>
              <a:r>
                <a:rPr kumimoji="0" lang="en-US" altLang="zh-CN" sz="2800" dirty="0" err="1">
                  <a:latin typeface="Times New Roman" panose="02020603050405020304" pitchFamily="18" charset="0"/>
                </a:rPr>
                <a:t>,</a:t>
              </a:r>
              <a:r>
                <a:rPr kumimoji="0" lang="en-US" altLang="zh-CN" sz="2800" i="1" dirty="0" err="1">
                  <a:latin typeface="Times New Roman" panose="02020603050405020304" pitchFamily="18" charset="0"/>
                </a:rPr>
                <a:t>y</a:t>
              </a:r>
              <a:r>
                <a:rPr kumimoji="0" lang="en-US" altLang="zh-CN" sz="2800" dirty="0">
                  <a:latin typeface="Times New Roman" panose="02020603050405020304" pitchFamily="18" charset="0"/>
                </a:rPr>
                <a:t>&gt;</a:t>
              </a:r>
              <a:r>
                <a:rPr kumimoji="0" lang="en-US" altLang="zh-CN" sz="2800" dirty="0">
                  <a:latin typeface="Times New Roman" panose="02020603050405020304" pitchFamily="18" charset="0"/>
                  <a:sym typeface="Symbol" panose="05050102010706020507" pitchFamily="18" charset="2"/>
                </a:rPr>
                <a:t></a:t>
              </a:r>
              <a:r>
                <a:rPr kumimoji="0" lang="en-US" altLang="zh-CN" sz="2800" i="1" dirty="0">
                  <a:latin typeface="Times New Roman" panose="02020603050405020304" pitchFamily="18" charset="0"/>
                </a:rPr>
                <a:t>R</a:t>
              </a:r>
              <a:r>
                <a:rPr kumimoji="0" lang="en-US" altLang="zh-CN" sz="2800" dirty="0">
                  <a:latin typeface="Times New Roman" panose="02020603050405020304" pitchFamily="18" charset="0"/>
                </a:rPr>
                <a:t> or </a:t>
              </a:r>
              <a:r>
                <a:rPr kumimoji="0" lang="en-US" altLang="zh-CN" sz="2800" i="1" dirty="0" err="1">
                  <a:latin typeface="Times New Roman" panose="02020603050405020304" pitchFamily="18" charset="0"/>
                </a:rPr>
                <a:t>xRy</a:t>
              </a:r>
              <a:r>
                <a:rPr kumimoji="0" lang="en-US" altLang="zh-CN" sz="2800" dirty="0">
                  <a:latin typeface="Times New Roman" panose="02020603050405020304" pitchFamily="18" charset="0"/>
                </a:rPr>
                <a:t> , otherwise, as &lt;</a:t>
              </a:r>
              <a:r>
                <a:rPr kumimoji="0" lang="en-US" altLang="zh-CN" sz="2800" i="1" dirty="0" err="1">
                  <a:latin typeface="Times New Roman" panose="02020603050405020304" pitchFamily="18" charset="0"/>
                </a:rPr>
                <a:t>x</a:t>
              </a:r>
              <a:r>
                <a:rPr kumimoji="0" lang="en-US" altLang="zh-CN" sz="2800" dirty="0" err="1">
                  <a:latin typeface="Times New Roman" panose="02020603050405020304" pitchFamily="18" charset="0"/>
                </a:rPr>
                <a:t>,</a:t>
              </a:r>
              <a:r>
                <a:rPr kumimoji="0" lang="en-US" altLang="zh-CN" sz="2800" i="1" dirty="0" err="1">
                  <a:latin typeface="Times New Roman" panose="02020603050405020304" pitchFamily="18" charset="0"/>
                </a:rPr>
                <a:t>y</a:t>
              </a:r>
              <a:r>
                <a:rPr kumimoji="0" lang="en-US" altLang="zh-CN" sz="2800" dirty="0">
                  <a:latin typeface="Times New Roman" panose="02020603050405020304" pitchFamily="18" charset="0"/>
                </a:rPr>
                <a:t>&gt;</a:t>
              </a:r>
              <a:r>
                <a:rPr kumimoji="0" lang="en-US" altLang="zh-CN" sz="2800" dirty="0">
                  <a:latin typeface="Times New Roman" panose="02020603050405020304" pitchFamily="18" charset="0"/>
                  <a:sym typeface="Symbol" panose="05050102010706020507" pitchFamily="18" charset="2"/>
                </a:rPr>
                <a:t></a:t>
              </a:r>
              <a:r>
                <a:rPr kumimoji="0" lang="en-US" altLang="zh-CN" sz="2800" i="1" dirty="0">
                  <a:latin typeface="Times New Roman" panose="02020603050405020304" pitchFamily="18" charset="0"/>
                </a:rPr>
                <a:t>R</a:t>
              </a:r>
              <a:r>
                <a:rPr kumimoji="0" lang="en-US" altLang="zh-CN" sz="2800" dirty="0">
                  <a:latin typeface="Times New Roman" panose="02020603050405020304" pitchFamily="18" charset="0"/>
                </a:rPr>
                <a:t> or                 .</a:t>
              </a:r>
            </a:p>
          </p:txBody>
        </p:sp>
        <p:graphicFrame>
          <p:nvGraphicFramePr>
            <p:cNvPr id="29" name="Object 23">
              <a:extLst>
                <a:ext uri="{FF2B5EF4-FFF2-40B4-BE49-F238E27FC236}">
                  <a16:creationId xmlns:a16="http://schemas.microsoft.com/office/drawing/2014/main" id="{AFC78C1C-68F7-4F43-AC46-72C746CEFCE5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728247678"/>
                </p:ext>
              </p:extLst>
            </p:nvPr>
          </p:nvGraphicFramePr>
          <p:xfrm>
            <a:off x="6895678" y="5484535"/>
            <a:ext cx="649287" cy="4810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2484" name="Equation" r:id="rId10" imgW="291847" imgH="215713" progId="Equation.DSMT4">
                    <p:embed/>
                  </p:oleObj>
                </mc:Choice>
                <mc:Fallback>
                  <p:oleObj name="Equation" r:id="rId10" imgW="291847" imgH="215713" progId="Equation.DSMT4">
                    <p:embed/>
                    <p:pic>
                      <p:nvPicPr>
                        <p:cNvPr id="28691" name="Object 23">
                          <a:extLst>
                            <a:ext uri="{FF2B5EF4-FFF2-40B4-BE49-F238E27FC236}">
                              <a16:creationId xmlns:a16="http://schemas.microsoft.com/office/drawing/2014/main" id="{EF91C9EC-5147-4193-987D-5AE4184E9B4F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895678" y="5484535"/>
                          <a:ext cx="649287" cy="48101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0" name="矩形 29">
            <a:extLst>
              <a:ext uri="{FF2B5EF4-FFF2-40B4-BE49-F238E27FC236}">
                <a16:creationId xmlns:a16="http://schemas.microsoft.com/office/drawing/2014/main" id="{A3239F43-1001-4C60-8A3C-6899D38FCE98}"/>
              </a:ext>
            </a:extLst>
          </p:cNvPr>
          <p:cNvSpPr/>
          <p:nvPr/>
        </p:nvSpPr>
        <p:spPr>
          <a:xfrm>
            <a:off x="0" y="1037509"/>
            <a:ext cx="1689098" cy="5049716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/>
          </a:bodyPr>
          <a:lstStyle/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FF00"/>
                </a:solidFill>
                <a:cs typeface="+mn-ea"/>
                <a:sym typeface="+mn-lt"/>
              </a:rPr>
              <a:t>多重序元与笛卡尔乘积</a:t>
            </a: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元组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有序对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多重序元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笛卡尔乘积</a:t>
            </a: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FF00"/>
                </a:solidFill>
                <a:cs typeface="+mn-ea"/>
                <a:sym typeface="+mn-lt"/>
              </a:rPr>
              <a:t>关系的基本概念</a:t>
            </a: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u="sng" dirty="0">
                <a:solidFill>
                  <a:schemeClr val="bg1"/>
                </a:solidFill>
                <a:cs typeface="+mn-ea"/>
                <a:sym typeface="+mn-lt"/>
              </a:rPr>
              <a:t>关系的定义</a:t>
            </a:r>
            <a:endParaRPr lang="en-US" altLang="zh-CN" u="sng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相等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定义域和值域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FF00"/>
                </a:solidFill>
                <a:cs typeface="+mn-ea"/>
                <a:sym typeface="+mn-lt"/>
              </a:rPr>
              <a:t>关系的性质</a:t>
            </a: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32887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500"/>
    </mc:Choice>
    <mc:Fallback xmlns=""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423AEC-297D-4AC6-937F-565891408581}"/>
              </a:ext>
            </a:extLst>
          </p:cNvPr>
          <p:cNvSpPr txBox="1"/>
          <p:nvPr/>
        </p:nvSpPr>
        <p:spPr>
          <a:xfrm>
            <a:off x="1756364" y="103852"/>
            <a:ext cx="1031566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cs typeface="+mn-ea"/>
                <a:sym typeface="+mn-lt"/>
              </a:rPr>
              <a:t>Review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/>
              <a:cs typeface="+mn-ea"/>
              <a:sym typeface="+mn-lt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65459A86-2236-4247-9311-D46EC9F8D18D}"/>
              </a:ext>
            </a:extLst>
          </p:cNvPr>
          <p:cNvGrpSpPr/>
          <p:nvPr/>
        </p:nvGrpSpPr>
        <p:grpSpPr>
          <a:xfrm>
            <a:off x="119973" y="397477"/>
            <a:ext cx="1449151" cy="180724"/>
            <a:chOff x="5392832" y="1016000"/>
            <a:chExt cx="1449150" cy="180724"/>
          </a:xfrm>
        </p:grpSpPr>
        <p:sp>
          <p:nvSpPr>
            <p:cNvPr id="7" name="Freeform 45">
              <a:extLst>
                <a:ext uri="{FF2B5EF4-FFF2-40B4-BE49-F238E27FC236}">
                  <a16:creationId xmlns:a16="http://schemas.microsoft.com/office/drawing/2014/main" id="{79F5C682-BDEF-4D53-B481-CCF2EF60A4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8" name="Freeform 46">
              <a:extLst>
                <a:ext uri="{FF2B5EF4-FFF2-40B4-BE49-F238E27FC236}">
                  <a16:creationId xmlns:a16="http://schemas.microsoft.com/office/drawing/2014/main" id="{34E012F1-3888-4574-B83C-160D877B5C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9" name="Freeform 47">
              <a:extLst>
                <a:ext uri="{FF2B5EF4-FFF2-40B4-BE49-F238E27FC236}">
                  <a16:creationId xmlns:a16="http://schemas.microsoft.com/office/drawing/2014/main" id="{92C0B701-D754-4A82-AB31-4E35C971D1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10" name="Freeform 48">
              <a:extLst>
                <a:ext uri="{FF2B5EF4-FFF2-40B4-BE49-F238E27FC236}">
                  <a16:creationId xmlns:a16="http://schemas.microsoft.com/office/drawing/2014/main" id="{60F2428E-B4AC-403A-9F72-86667F8576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11" name="Freeform 49">
              <a:extLst>
                <a:ext uri="{FF2B5EF4-FFF2-40B4-BE49-F238E27FC236}">
                  <a16:creationId xmlns:a16="http://schemas.microsoft.com/office/drawing/2014/main" id="{0C987953-0EFA-465A-B7F9-C0CF22995A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</p:grpSp>
      <p:sp>
        <p:nvSpPr>
          <p:cNvPr id="12" name="灯片编号占位符 1">
            <a:extLst>
              <a:ext uri="{FF2B5EF4-FFF2-40B4-BE49-F238E27FC236}">
                <a16:creationId xmlns:a16="http://schemas.microsoft.com/office/drawing/2014/main" id="{5AEBC6C7-6925-4C9A-B360-18D57EB16C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38416" y="6492875"/>
            <a:ext cx="498022" cy="365125"/>
          </a:xfrm>
        </p:spPr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97B5860-9389-40BC-8CED-DD2AAB23A1E9}" type="slidenum">
              <a:rPr kumimoji="0" lang="zh-CN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Arial Unicode MS" panose="020B0604020202020204" pitchFamily="34" charset="-122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ea typeface="Arial Unicode MS" panose="020B0604020202020204" pitchFamily="34" charset="-122"/>
            </a:endParaRPr>
          </a:p>
        </p:txBody>
      </p:sp>
      <p:sp>
        <p:nvSpPr>
          <p:cNvPr id="14" name="内容占位符 2">
            <a:extLst>
              <a:ext uri="{FF2B5EF4-FFF2-40B4-BE49-F238E27FC236}">
                <a16:creationId xmlns:a16="http://schemas.microsoft.com/office/drawing/2014/main" id="{225F51D2-1EB0-4DA0-8B8E-DAD28E0D1BD9}"/>
              </a:ext>
            </a:extLst>
          </p:cNvPr>
          <p:cNvSpPr txBox="1">
            <a:spLocks noChangeArrowheads="1"/>
          </p:cNvSpPr>
          <p:nvPr/>
        </p:nvSpPr>
        <p:spPr>
          <a:xfrm>
            <a:off x="2246376" y="1211621"/>
            <a:ext cx="8001000" cy="507753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l"/>
            </a:pPr>
            <a:r>
              <a:rPr lang="en-US" altLang="zh-CN" sz="2400" b="1" dirty="0">
                <a:ea typeface="宋体" panose="02010600030101010101" pitchFamily="2" charset="-122"/>
              </a:rPr>
              <a:t>Intersection and Union of Set</a:t>
            </a:r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CN" sz="2400" b="1" dirty="0">
                <a:solidFill>
                  <a:schemeClr val="accent2"/>
                </a:solidFill>
                <a:ea typeface="宋体" panose="02010600030101010101" pitchFamily="2" charset="-122"/>
              </a:rPr>
              <a:t>Difference of Set</a:t>
            </a:r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CN" sz="2400" b="1" dirty="0">
                <a:solidFill>
                  <a:schemeClr val="accent2"/>
                </a:solidFill>
                <a:ea typeface="宋体" panose="02010600030101010101" pitchFamily="2" charset="-122"/>
              </a:rPr>
              <a:t>Symmetric Difference of Set</a:t>
            </a:r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CN" sz="2400" b="1" dirty="0">
                <a:ea typeface="宋体" panose="02010600030101010101" pitchFamily="2" charset="-122"/>
              </a:rPr>
              <a:t>40 laws of set operation</a:t>
            </a:r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CN" sz="2400" b="1" dirty="0">
                <a:solidFill>
                  <a:srgbClr val="FF0000"/>
                </a:solidFill>
                <a:ea typeface="宋体" panose="02010600030101010101" pitchFamily="2" charset="-122"/>
              </a:rPr>
              <a:t>Principle of Inclusion-exclusion</a:t>
            </a:r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CN" sz="2400" b="1" dirty="0">
                <a:ea typeface="宋体" panose="02010600030101010101" pitchFamily="2" charset="-122"/>
              </a:rPr>
              <a:t>Euler function</a:t>
            </a:r>
            <a:endParaRPr lang="zh-CN" altLang="en-US" sz="2400" b="1" dirty="0">
              <a:ea typeface="宋体" panose="02010600030101010101" pitchFamily="2" charset="-122"/>
            </a:endParaRPr>
          </a:p>
          <a:p>
            <a:pPr>
              <a:buFont typeface="Wingdings" panose="05000000000000000000" pitchFamily="2" charset="2"/>
              <a:buChar char="l"/>
            </a:pPr>
            <a:endParaRPr lang="zh-CN" altLang="en-US" sz="2400" b="1" dirty="0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60429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500"/>
    </mc:Choice>
    <mc:Fallback xmlns="">
      <p:transition spd="slow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65459A86-2236-4247-9311-D46EC9F8D18D}"/>
              </a:ext>
            </a:extLst>
          </p:cNvPr>
          <p:cNvGrpSpPr/>
          <p:nvPr/>
        </p:nvGrpSpPr>
        <p:grpSpPr>
          <a:xfrm>
            <a:off x="119973" y="397477"/>
            <a:ext cx="1449151" cy="180724"/>
            <a:chOff x="5392832" y="1016000"/>
            <a:chExt cx="1449150" cy="180724"/>
          </a:xfrm>
        </p:grpSpPr>
        <p:sp>
          <p:nvSpPr>
            <p:cNvPr id="7" name="Freeform 45">
              <a:extLst>
                <a:ext uri="{FF2B5EF4-FFF2-40B4-BE49-F238E27FC236}">
                  <a16:creationId xmlns:a16="http://schemas.microsoft.com/office/drawing/2014/main" id="{79F5C682-BDEF-4D53-B481-CCF2EF60A4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8" name="Freeform 46">
              <a:extLst>
                <a:ext uri="{FF2B5EF4-FFF2-40B4-BE49-F238E27FC236}">
                  <a16:creationId xmlns:a16="http://schemas.microsoft.com/office/drawing/2014/main" id="{34E012F1-3888-4574-B83C-160D877B5C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9" name="Freeform 47">
              <a:extLst>
                <a:ext uri="{FF2B5EF4-FFF2-40B4-BE49-F238E27FC236}">
                  <a16:creationId xmlns:a16="http://schemas.microsoft.com/office/drawing/2014/main" id="{92C0B701-D754-4A82-AB31-4E35C971D1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10" name="Freeform 48">
              <a:extLst>
                <a:ext uri="{FF2B5EF4-FFF2-40B4-BE49-F238E27FC236}">
                  <a16:creationId xmlns:a16="http://schemas.microsoft.com/office/drawing/2014/main" id="{60F2428E-B4AC-403A-9F72-86667F8576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11" name="Freeform 49">
              <a:extLst>
                <a:ext uri="{FF2B5EF4-FFF2-40B4-BE49-F238E27FC236}">
                  <a16:creationId xmlns:a16="http://schemas.microsoft.com/office/drawing/2014/main" id="{0C987953-0EFA-465A-B7F9-C0CF22995A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</p:grpSp>
      <p:sp>
        <p:nvSpPr>
          <p:cNvPr id="12" name="灯片编号占位符 1">
            <a:extLst>
              <a:ext uri="{FF2B5EF4-FFF2-40B4-BE49-F238E27FC236}">
                <a16:creationId xmlns:a16="http://schemas.microsoft.com/office/drawing/2014/main" id="{5AEBC6C7-6925-4C9A-B360-18D57EB16C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38416" y="6492875"/>
            <a:ext cx="498022" cy="365125"/>
          </a:xfrm>
        </p:spPr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97B5860-9389-40BC-8CED-DD2AAB23A1E9}" type="slidenum">
              <a:rPr kumimoji="0" lang="zh-CN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Arial Unicode MS" panose="020B0604020202020204" pitchFamily="34" charset="-122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ea typeface="Arial Unicode MS" panose="020B0604020202020204" pitchFamily="34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F7A3F41B-308F-4232-9F10-7DB624028D9A}"/>
              </a:ext>
            </a:extLst>
          </p:cNvPr>
          <p:cNvSpPr txBox="1"/>
          <p:nvPr/>
        </p:nvSpPr>
        <p:spPr>
          <a:xfrm>
            <a:off x="1756364" y="103852"/>
            <a:ext cx="1031566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cs typeface="+mn-ea"/>
                <a:sym typeface="+mn-lt"/>
              </a:rPr>
              <a:t>Definition of relation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/>
              <a:cs typeface="+mn-ea"/>
              <a:sym typeface="+mn-lt"/>
            </a:endParaRPr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B6DD3591-F5EB-41EE-B32B-210BE4DF58BD}"/>
              </a:ext>
            </a:extLst>
          </p:cNvPr>
          <p:cNvSpPr txBox="1">
            <a:spLocks noChangeArrowheads="1"/>
          </p:cNvSpPr>
          <p:nvPr/>
        </p:nvSpPr>
        <p:spPr>
          <a:xfrm>
            <a:off x="2124456" y="1320459"/>
            <a:ext cx="8001000" cy="5746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None/>
            </a:pPr>
            <a:r>
              <a:rPr lang="en-US" altLang="zh-CN" b="1" dirty="0">
                <a:solidFill>
                  <a:schemeClr val="accent2"/>
                </a:solidFill>
                <a:ea typeface="宋体" panose="02010600030101010101" pitchFamily="2" charset="-122"/>
              </a:rPr>
              <a:t>Example</a:t>
            </a:r>
            <a:r>
              <a:rPr lang="zh-CN" altLang="en-US" b="1" dirty="0">
                <a:ea typeface="宋体" panose="02010600030101010101" pitchFamily="2" charset="-122"/>
              </a:rPr>
              <a:t>：</a:t>
            </a:r>
            <a:r>
              <a:rPr lang="en-US" altLang="zh-CN" b="1" dirty="0">
                <a:ea typeface="宋体" panose="02010600030101010101" pitchFamily="2" charset="-122"/>
              </a:rPr>
              <a:t>suppose sets </a:t>
            </a:r>
            <a:r>
              <a:rPr lang="en-US" altLang="zh-CN" b="1" i="1" dirty="0">
                <a:latin typeface="Times New Roman" panose="02020603050405020304" pitchFamily="18" charset="0"/>
                <a:ea typeface="宋体" panose="02010600030101010101" pitchFamily="2" charset="-122"/>
              </a:rPr>
              <a:t>A</a:t>
            </a:r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rPr>
              <a:t>={</a:t>
            </a:r>
            <a:r>
              <a:rPr lang="en-US" altLang="zh-CN" b="1" i="1" dirty="0" err="1">
                <a:latin typeface="Times New Roman" panose="02020603050405020304" pitchFamily="18" charset="0"/>
                <a:ea typeface="宋体" panose="02010600030101010101" pitchFamily="2" charset="-122"/>
              </a:rPr>
              <a:t>a,b</a:t>
            </a:r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rPr>
              <a:t>},</a:t>
            </a:r>
            <a:r>
              <a:rPr lang="en-US" altLang="zh-CN" b="1" i="1" dirty="0">
                <a:latin typeface="Times New Roman" panose="02020603050405020304" pitchFamily="18" charset="0"/>
                <a:ea typeface="宋体" panose="02010600030101010101" pitchFamily="2" charset="-122"/>
              </a:rPr>
              <a:t>B</a:t>
            </a:r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rPr>
              <a:t>={2,5,8}</a:t>
            </a:r>
          </a:p>
          <a:p>
            <a:pPr>
              <a:buFontTx/>
              <a:buNone/>
            </a:pPr>
            <a:endParaRPr lang="en-US" altLang="zh-CN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14" name="Group 7">
            <a:extLst>
              <a:ext uri="{FF2B5EF4-FFF2-40B4-BE49-F238E27FC236}">
                <a16:creationId xmlns:a16="http://schemas.microsoft.com/office/drawing/2014/main" id="{4D57B790-09EA-4176-9D59-709953D0360F}"/>
              </a:ext>
            </a:extLst>
          </p:cNvPr>
          <p:cNvGrpSpPr>
            <a:grpSpLocks/>
          </p:cNvGrpSpPr>
          <p:nvPr/>
        </p:nvGrpSpPr>
        <p:grpSpPr bwMode="auto">
          <a:xfrm>
            <a:off x="2321306" y="1823697"/>
            <a:ext cx="6913563" cy="544512"/>
            <a:chOff x="748" y="845"/>
            <a:chExt cx="4355" cy="343"/>
          </a:xfrm>
        </p:grpSpPr>
        <p:sp>
          <p:nvSpPr>
            <p:cNvPr id="15" name="Text Box 5">
              <a:extLst>
                <a:ext uri="{FF2B5EF4-FFF2-40B4-BE49-F238E27FC236}">
                  <a16:creationId xmlns:a16="http://schemas.microsoft.com/office/drawing/2014/main" id="{BAB90C23-8253-4E2B-8C2A-D69134837A2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8" y="845"/>
              <a:ext cx="544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kumimoji="0" lang="en-US" altLang="zh-CN" sz="2800" b="1">
                  <a:latin typeface="Times New Roman" panose="02020603050405020304" pitchFamily="18" charset="0"/>
                </a:rPr>
                <a:t>so</a:t>
              </a:r>
              <a:endParaRPr kumimoji="0" lang="zh-CN" altLang="en-US" sz="2800" b="1">
                <a:latin typeface="Times New Roman" panose="02020603050405020304" pitchFamily="18" charset="0"/>
              </a:endParaRPr>
            </a:p>
          </p:txBody>
        </p:sp>
        <p:graphicFrame>
          <p:nvGraphicFramePr>
            <p:cNvPr id="17" name="Object 6">
              <a:extLst>
                <a:ext uri="{FF2B5EF4-FFF2-40B4-BE49-F238E27FC236}">
                  <a16:creationId xmlns:a16="http://schemas.microsoft.com/office/drawing/2014/main" id="{175B348E-D17F-41C0-A53A-BACFA76EBF00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589937981"/>
                </p:ext>
              </p:extLst>
            </p:nvPr>
          </p:nvGraphicFramePr>
          <p:xfrm>
            <a:off x="1020" y="890"/>
            <a:ext cx="4083" cy="29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1529" name="Equation" r:id="rId4" imgW="2781300" imgH="203200" progId="Equation.DSMT4">
                    <p:embed/>
                  </p:oleObj>
                </mc:Choice>
                <mc:Fallback>
                  <p:oleObj name="Equation" r:id="rId4" imgW="2781300" imgH="203200" progId="Equation.DSMT4">
                    <p:embed/>
                    <p:pic>
                      <p:nvPicPr>
                        <p:cNvPr id="29722" name="Object 6">
                          <a:extLst>
                            <a:ext uri="{FF2B5EF4-FFF2-40B4-BE49-F238E27FC236}">
                              <a16:creationId xmlns:a16="http://schemas.microsoft.com/office/drawing/2014/main" id="{EC495665-44F1-46CA-877F-B44112D7A4CA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20" y="890"/>
                          <a:ext cx="4083" cy="29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8" name="Group 14">
            <a:extLst>
              <a:ext uri="{FF2B5EF4-FFF2-40B4-BE49-F238E27FC236}">
                <a16:creationId xmlns:a16="http://schemas.microsoft.com/office/drawing/2014/main" id="{61E6450C-3E7C-40E1-A277-C2FF5CE38742}"/>
              </a:ext>
            </a:extLst>
          </p:cNvPr>
          <p:cNvGrpSpPr>
            <a:grpSpLocks/>
          </p:cNvGrpSpPr>
          <p:nvPr/>
        </p:nvGrpSpPr>
        <p:grpSpPr bwMode="auto">
          <a:xfrm>
            <a:off x="2465769" y="2387259"/>
            <a:ext cx="6408737" cy="573088"/>
            <a:chOff x="839" y="1200"/>
            <a:chExt cx="4037" cy="361"/>
          </a:xfrm>
        </p:grpSpPr>
        <p:sp>
          <p:nvSpPr>
            <p:cNvPr id="19" name="Text Box 8">
              <a:extLst>
                <a:ext uri="{FF2B5EF4-FFF2-40B4-BE49-F238E27FC236}">
                  <a16:creationId xmlns:a16="http://schemas.microsoft.com/office/drawing/2014/main" id="{57E6BB27-080C-4776-BF34-432F7060B9C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39" y="1207"/>
              <a:ext cx="363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kumimoji="0" lang="en-US" altLang="zh-CN" sz="2800" b="1">
                  <a:latin typeface="Times New Roman" panose="02020603050405020304" pitchFamily="18" charset="0"/>
                </a:rPr>
                <a:t>let</a:t>
              </a:r>
              <a:endParaRPr kumimoji="0" lang="zh-CN" altLang="en-US" sz="2800" b="1">
                <a:latin typeface="Times New Roman" panose="02020603050405020304" pitchFamily="18" charset="0"/>
              </a:endParaRPr>
            </a:p>
          </p:txBody>
        </p:sp>
        <p:graphicFrame>
          <p:nvGraphicFramePr>
            <p:cNvPr id="20" name="Object 9">
              <a:extLst>
                <a:ext uri="{FF2B5EF4-FFF2-40B4-BE49-F238E27FC236}">
                  <a16:creationId xmlns:a16="http://schemas.microsoft.com/office/drawing/2014/main" id="{096D705B-8DF8-41DC-903D-7C508D02BF05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156" y="1207"/>
            <a:ext cx="2268" cy="34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1530" name="Equation" r:id="rId6" imgW="1498600" imgH="228600" progId="Equation.DSMT4">
                    <p:embed/>
                  </p:oleObj>
                </mc:Choice>
                <mc:Fallback>
                  <p:oleObj name="Equation" r:id="rId6" imgW="1498600" imgH="228600" progId="Equation.DSMT4">
                    <p:embed/>
                    <p:pic>
                      <p:nvPicPr>
                        <p:cNvPr id="29719" name="Object 9">
                          <a:extLst>
                            <a:ext uri="{FF2B5EF4-FFF2-40B4-BE49-F238E27FC236}">
                              <a16:creationId xmlns:a16="http://schemas.microsoft.com/office/drawing/2014/main" id="{958016A3-F1E8-4415-BF95-633454F6269F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56" y="1207"/>
                          <a:ext cx="2268" cy="34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1" name="Object 10">
              <a:extLst>
                <a:ext uri="{FF2B5EF4-FFF2-40B4-BE49-F238E27FC236}">
                  <a16:creationId xmlns:a16="http://schemas.microsoft.com/office/drawing/2014/main" id="{4B9EDF7A-97FB-47C3-A366-B9B93181D34F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651" y="1200"/>
            <a:ext cx="1225" cy="36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1531" name="Equation" r:id="rId8" imgW="774364" imgH="228501" progId="Equation.DSMT4">
                    <p:embed/>
                  </p:oleObj>
                </mc:Choice>
                <mc:Fallback>
                  <p:oleObj name="Equation" r:id="rId8" imgW="774364" imgH="228501" progId="Equation.DSMT4">
                    <p:embed/>
                    <p:pic>
                      <p:nvPicPr>
                        <p:cNvPr id="29720" name="Object 10">
                          <a:extLst>
                            <a:ext uri="{FF2B5EF4-FFF2-40B4-BE49-F238E27FC236}">
                              <a16:creationId xmlns:a16="http://schemas.microsoft.com/office/drawing/2014/main" id="{946044CF-1344-4679-9783-581A8E87BBBF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51" y="1200"/>
                          <a:ext cx="1225" cy="36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B4780CD4-F5B2-4E37-8081-608DD37C1361}"/>
              </a:ext>
            </a:extLst>
          </p:cNvPr>
          <p:cNvGrpSpPr>
            <a:grpSpLocks/>
          </p:cNvGrpSpPr>
          <p:nvPr/>
        </p:nvGrpSpPr>
        <p:grpSpPr bwMode="auto">
          <a:xfrm>
            <a:off x="2392744" y="3088934"/>
            <a:ext cx="7416800" cy="1846263"/>
            <a:chOff x="1258888" y="2606675"/>
            <a:chExt cx="7416800" cy="1846263"/>
          </a:xfrm>
        </p:grpSpPr>
        <p:sp>
          <p:nvSpPr>
            <p:cNvPr id="23" name="Text Box 11">
              <a:extLst>
                <a:ext uri="{FF2B5EF4-FFF2-40B4-BE49-F238E27FC236}">
                  <a16:creationId xmlns:a16="http://schemas.microsoft.com/office/drawing/2014/main" id="{E348E703-CACD-498C-9643-82451C4930D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58888" y="2636838"/>
              <a:ext cx="7416800" cy="1816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kumimoji="0" lang="en-US" altLang="zh-CN" sz="2800" b="1" dirty="0">
                  <a:latin typeface="Times New Roman" panose="02020603050405020304" pitchFamily="18" charset="0"/>
                </a:rPr>
                <a:t>then</a:t>
              </a:r>
              <a:r>
                <a:rPr kumimoji="0" lang="zh-CN" altLang="en-US" sz="2800" b="1" dirty="0">
                  <a:latin typeface="Times New Roman" panose="02020603050405020304" pitchFamily="18" charset="0"/>
                </a:rPr>
                <a:t>          </a:t>
              </a:r>
              <a:r>
                <a:rPr kumimoji="0" lang="en-US" altLang="zh-CN" sz="2800" b="1" dirty="0">
                  <a:latin typeface="Times New Roman" panose="02020603050405020304" pitchFamily="18" charset="0"/>
                </a:rPr>
                <a:t>are the relation </a:t>
              </a:r>
              <a:r>
                <a:rPr kumimoji="0" lang="en-US" altLang="zh-CN" sz="2800" b="1" dirty="0">
                  <a:solidFill>
                    <a:srgbClr val="FF0000"/>
                  </a:solidFill>
                  <a:latin typeface="Times New Roman" panose="02020603050405020304" pitchFamily="18" charset="0"/>
                </a:rPr>
                <a:t>between </a:t>
              </a:r>
              <a:r>
                <a:rPr kumimoji="0" lang="en-US" altLang="zh-CN" sz="2800" b="1" i="1" dirty="0">
                  <a:solidFill>
                    <a:srgbClr val="FF0000"/>
                  </a:solidFill>
                  <a:latin typeface="Times New Roman" panose="02020603050405020304" pitchFamily="18" charset="0"/>
                </a:rPr>
                <a:t>A</a:t>
              </a:r>
              <a:r>
                <a:rPr kumimoji="0" lang="en-US" altLang="zh-CN" sz="2800" b="1" dirty="0">
                  <a:solidFill>
                    <a:srgbClr val="FF0000"/>
                  </a:solidFill>
                  <a:latin typeface="Times New Roman" panose="02020603050405020304" pitchFamily="18" charset="0"/>
                </a:rPr>
                <a:t> and </a:t>
              </a:r>
              <a:r>
                <a:rPr kumimoji="0" lang="en-US" altLang="zh-CN" sz="2800" b="1" i="1" dirty="0">
                  <a:solidFill>
                    <a:srgbClr val="FF0000"/>
                  </a:solidFill>
                  <a:latin typeface="Times New Roman" panose="02020603050405020304" pitchFamily="18" charset="0"/>
                </a:rPr>
                <a:t>B</a:t>
              </a:r>
              <a:r>
                <a:rPr kumimoji="0" lang="en-US" altLang="zh-CN" sz="2800" b="1" dirty="0">
                  <a:latin typeface="Times New Roman" panose="02020603050405020304" pitchFamily="18" charset="0"/>
                </a:rPr>
                <a:t>.</a:t>
              </a:r>
            </a:p>
            <a:p>
              <a:pPr eaLnBrk="1" hangingPunct="1">
                <a:spcBef>
                  <a:spcPct val="50000"/>
                </a:spcBef>
                <a:buFontTx/>
                <a:buNone/>
              </a:pPr>
              <a:endParaRPr kumimoji="0" lang="en-US" altLang="zh-CN" sz="2800" b="1" dirty="0">
                <a:latin typeface="Times New Roman" panose="02020603050405020304" pitchFamily="18" charset="0"/>
              </a:endParaRPr>
            </a:p>
            <a:p>
              <a:pPr eaLnBrk="1" hangingPunct="1">
                <a:spcBef>
                  <a:spcPct val="50000"/>
                </a:spcBef>
                <a:buFontTx/>
                <a:buNone/>
              </a:pPr>
              <a:endParaRPr kumimoji="0" lang="zh-CN" altLang="en-US" sz="2800" b="1" dirty="0">
                <a:latin typeface="Times New Roman" panose="02020603050405020304" pitchFamily="18" charset="0"/>
              </a:endParaRPr>
            </a:p>
          </p:txBody>
        </p:sp>
        <p:graphicFrame>
          <p:nvGraphicFramePr>
            <p:cNvPr id="24" name="Object 12">
              <a:extLst>
                <a:ext uri="{FF2B5EF4-FFF2-40B4-BE49-F238E27FC236}">
                  <a16:creationId xmlns:a16="http://schemas.microsoft.com/office/drawing/2014/main" id="{D2177C6C-3B64-4305-AE9B-52658A983803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971675" y="2606675"/>
            <a:ext cx="998538" cy="5175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1532" name="Equation" r:id="rId10" imgW="381000" imgH="228600" progId="Equation.DSMT4">
                    <p:embed/>
                  </p:oleObj>
                </mc:Choice>
                <mc:Fallback>
                  <p:oleObj name="Equation" r:id="rId10" imgW="381000" imgH="228600" progId="Equation.DSMT4">
                    <p:embed/>
                    <p:pic>
                      <p:nvPicPr>
                        <p:cNvPr id="29717" name="Object 12">
                          <a:extLst>
                            <a:ext uri="{FF2B5EF4-FFF2-40B4-BE49-F238E27FC236}">
                              <a16:creationId xmlns:a16="http://schemas.microsoft.com/office/drawing/2014/main" id="{D1ADF708-938A-4D10-95B7-24CDE0F0049E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71675" y="2606675"/>
                          <a:ext cx="998538" cy="5175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5" name="Group 21">
            <a:extLst>
              <a:ext uri="{FF2B5EF4-FFF2-40B4-BE49-F238E27FC236}">
                <a16:creationId xmlns:a16="http://schemas.microsoft.com/office/drawing/2014/main" id="{B8597D45-9D68-497B-8F0E-6216508366E6}"/>
              </a:ext>
            </a:extLst>
          </p:cNvPr>
          <p:cNvGrpSpPr>
            <a:grpSpLocks/>
          </p:cNvGrpSpPr>
          <p:nvPr/>
        </p:nvGrpSpPr>
        <p:grpSpPr bwMode="auto">
          <a:xfrm>
            <a:off x="2322894" y="3809659"/>
            <a:ext cx="5399087" cy="601663"/>
            <a:chOff x="749" y="2096"/>
            <a:chExt cx="3401" cy="379"/>
          </a:xfrm>
        </p:grpSpPr>
        <p:sp>
          <p:nvSpPr>
            <p:cNvPr id="26" name="Text Box 15">
              <a:extLst>
                <a:ext uri="{FF2B5EF4-FFF2-40B4-BE49-F238E27FC236}">
                  <a16:creationId xmlns:a16="http://schemas.microsoft.com/office/drawing/2014/main" id="{1A3756BF-7A9E-4493-98A0-05E12B08337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9" y="2115"/>
              <a:ext cx="952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kumimoji="0" lang="en-US" altLang="zh-CN" sz="2800" b="1">
                  <a:latin typeface="Times New Roman" panose="02020603050405020304" pitchFamily="18" charset="0"/>
                </a:rPr>
                <a:t>Let </a:t>
              </a:r>
              <a:r>
                <a:rPr kumimoji="0" lang="zh-CN" altLang="en-US" sz="2800" b="1">
                  <a:latin typeface="Times New Roman" panose="02020603050405020304" pitchFamily="18" charset="0"/>
                </a:rPr>
                <a:t>，</a:t>
              </a:r>
            </a:p>
          </p:txBody>
        </p:sp>
        <p:graphicFrame>
          <p:nvGraphicFramePr>
            <p:cNvPr id="27" name="Object 16">
              <a:extLst>
                <a:ext uri="{FF2B5EF4-FFF2-40B4-BE49-F238E27FC236}">
                  <a16:creationId xmlns:a16="http://schemas.microsoft.com/office/drawing/2014/main" id="{51F9C213-77BD-49DF-9E97-D69D607F2ACF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429" y="2096"/>
            <a:ext cx="2721" cy="37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1533" name="Equation" r:id="rId12" imgW="1638300" imgH="228600" progId="Equation.DSMT4">
                    <p:embed/>
                  </p:oleObj>
                </mc:Choice>
                <mc:Fallback>
                  <p:oleObj name="Equation" r:id="rId12" imgW="1638300" imgH="228600" progId="Equation.DSMT4">
                    <p:embed/>
                    <p:pic>
                      <p:nvPicPr>
                        <p:cNvPr id="29715" name="Object 16">
                          <a:extLst>
                            <a:ext uri="{FF2B5EF4-FFF2-40B4-BE49-F238E27FC236}">
                              <a16:creationId xmlns:a16="http://schemas.microsoft.com/office/drawing/2014/main" id="{C51F1565-B691-4623-AA56-C544A74E09B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29" y="2096"/>
                          <a:ext cx="2721" cy="37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8" name="Group 20">
            <a:extLst>
              <a:ext uri="{FF2B5EF4-FFF2-40B4-BE49-F238E27FC236}">
                <a16:creationId xmlns:a16="http://schemas.microsoft.com/office/drawing/2014/main" id="{D47C122F-77FB-402F-AA97-C568F069AA15}"/>
              </a:ext>
            </a:extLst>
          </p:cNvPr>
          <p:cNvGrpSpPr>
            <a:grpSpLocks/>
          </p:cNvGrpSpPr>
          <p:nvPr/>
        </p:nvGrpSpPr>
        <p:grpSpPr bwMode="auto">
          <a:xfrm>
            <a:off x="2321840" y="4474822"/>
            <a:ext cx="7959454" cy="544512"/>
            <a:chOff x="766" y="2515"/>
            <a:chExt cx="4037" cy="343"/>
          </a:xfrm>
        </p:grpSpPr>
        <p:sp>
          <p:nvSpPr>
            <p:cNvPr id="29" name="Text Box 18">
              <a:extLst>
                <a:ext uri="{FF2B5EF4-FFF2-40B4-BE49-F238E27FC236}">
                  <a16:creationId xmlns:a16="http://schemas.microsoft.com/office/drawing/2014/main" id="{ACD33553-9171-4745-9B2F-127C7B6B068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6" y="2531"/>
              <a:ext cx="4037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9pPr>
            </a:lstStyle>
            <a:p>
              <a:pPr marL="457200" indent="-457200" eaLnBrk="1" hangingPunct="1">
                <a:spcBef>
                  <a:spcPct val="50000"/>
                </a:spcBef>
                <a:buFont typeface="Wingdings" panose="05000000000000000000" pitchFamily="2" charset="2"/>
                <a:buChar char="l"/>
              </a:pPr>
              <a:r>
                <a:rPr kumimoji="0" lang="en-US" altLang="zh-CN" sz="2800" dirty="0">
                  <a:solidFill>
                    <a:srgbClr val="FF0000"/>
                  </a:solidFill>
                  <a:latin typeface="Times New Roman" panose="02020603050405020304" pitchFamily="18" charset="0"/>
                </a:rPr>
                <a:t>Then  </a:t>
              </a:r>
              <a:r>
                <a:rPr kumimoji="0" lang="zh-CN" altLang="en-US" sz="2800" dirty="0">
                  <a:solidFill>
                    <a:srgbClr val="FF0000"/>
                  </a:solidFill>
                  <a:latin typeface="Times New Roman" panose="02020603050405020304" pitchFamily="18" charset="0"/>
                </a:rPr>
                <a:t>    </a:t>
              </a:r>
              <a:r>
                <a:rPr kumimoji="0" lang="en-US" altLang="zh-CN" sz="2800" dirty="0">
                  <a:solidFill>
                    <a:srgbClr val="FF0000"/>
                  </a:solidFill>
                  <a:latin typeface="Times New Roman" panose="02020603050405020304" pitchFamily="18" charset="0"/>
                </a:rPr>
                <a:t>is a relationship from </a:t>
              </a:r>
              <a:r>
                <a:rPr kumimoji="0" lang="en-US" altLang="zh-CN" sz="2800" i="1" dirty="0">
                  <a:solidFill>
                    <a:srgbClr val="FF0000"/>
                  </a:solidFill>
                  <a:latin typeface="Times New Roman" panose="02020603050405020304" pitchFamily="18" charset="0"/>
                </a:rPr>
                <a:t>B</a:t>
              </a:r>
              <a:r>
                <a:rPr kumimoji="0" lang="en-US" altLang="zh-CN" sz="2800" dirty="0">
                  <a:solidFill>
                    <a:srgbClr val="FF0000"/>
                  </a:solidFill>
                  <a:latin typeface="Times New Roman" panose="02020603050405020304" pitchFamily="18" charset="0"/>
                </a:rPr>
                <a:t> to </a:t>
              </a:r>
              <a:r>
                <a:rPr kumimoji="0" lang="en-US" altLang="zh-CN" sz="2800" i="1" dirty="0">
                  <a:solidFill>
                    <a:srgbClr val="FF0000"/>
                  </a:solidFill>
                  <a:latin typeface="Times New Roman" panose="02020603050405020304" pitchFamily="18" charset="0"/>
                </a:rPr>
                <a:t>A</a:t>
              </a:r>
              <a:r>
                <a:rPr kumimoji="0" lang="en-US" altLang="zh-CN" sz="2800" dirty="0">
                  <a:solidFill>
                    <a:srgbClr val="FF0000"/>
                  </a:solidFill>
                  <a:latin typeface="Times New Roman" panose="02020603050405020304" pitchFamily="18" charset="0"/>
                </a:rPr>
                <a:t>.</a:t>
              </a:r>
              <a:endParaRPr kumimoji="0"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</a:endParaRPr>
            </a:p>
          </p:txBody>
        </p:sp>
        <p:graphicFrame>
          <p:nvGraphicFramePr>
            <p:cNvPr id="30" name="Object 19">
              <a:extLst>
                <a:ext uri="{FF2B5EF4-FFF2-40B4-BE49-F238E27FC236}">
                  <a16:creationId xmlns:a16="http://schemas.microsoft.com/office/drawing/2014/main" id="{EDEF11E8-3B18-4ED5-807D-FE5F4A05A6A4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424" y="2515"/>
            <a:ext cx="254" cy="32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1534" name="Equation" r:id="rId14" imgW="177646" imgH="228402" progId="Equation.DSMT4">
                    <p:embed/>
                  </p:oleObj>
                </mc:Choice>
                <mc:Fallback>
                  <p:oleObj name="Equation" r:id="rId14" imgW="177646" imgH="228402" progId="Equation.DSMT4">
                    <p:embed/>
                    <p:pic>
                      <p:nvPicPr>
                        <p:cNvPr id="29713" name="Object 19">
                          <a:extLst>
                            <a:ext uri="{FF2B5EF4-FFF2-40B4-BE49-F238E27FC236}">
                              <a16:creationId xmlns:a16="http://schemas.microsoft.com/office/drawing/2014/main" id="{CAAB565F-0998-4D9F-AA1C-A8E09962BE86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24" y="2515"/>
                          <a:ext cx="254" cy="32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1" name="Group 22">
            <a:extLst>
              <a:ext uri="{FF2B5EF4-FFF2-40B4-BE49-F238E27FC236}">
                <a16:creationId xmlns:a16="http://schemas.microsoft.com/office/drawing/2014/main" id="{76480C10-EBC6-44F2-A0E9-4FBEB14DDCAA}"/>
              </a:ext>
            </a:extLst>
          </p:cNvPr>
          <p:cNvGrpSpPr>
            <a:grpSpLocks/>
          </p:cNvGrpSpPr>
          <p:nvPr/>
        </p:nvGrpSpPr>
        <p:grpSpPr bwMode="auto">
          <a:xfrm>
            <a:off x="2249869" y="4965359"/>
            <a:ext cx="5399087" cy="601663"/>
            <a:chOff x="749" y="2096"/>
            <a:chExt cx="3401" cy="379"/>
          </a:xfrm>
        </p:grpSpPr>
        <p:sp>
          <p:nvSpPr>
            <p:cNvPr id="32" name="Text Box 23">
              <a:extLst>
                <a:ext uri="{FF2B5EF4-FFF2-40B4-BE49-F238E27FC236}">
                  <a16:creationId xmlns:a16="http://schemas.microsoft.com/office/drawing/2014/main" id="{2D02B908-C2E0-4D98-92AC-B4D2C80189A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9" y="2115"/>
              <a:ext cx="952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kumimoji="0" lang="en-US" altLang="zh-CN" sz="2800" b="1">
                  <a:latin typeface="Times New Roman" panose="02020603050405020304" pitchFamily="18" charset="0"/>
                </a:rPr>
                <a:t>Let </a:t>
              </a:r>
              <a:r>
                <a:rPr kumimoji="0" lang="zh-CN" altLang="en-US" sz="2800" b="1">
                  <a:latin typeface="Times New Roman" panose="02020603050405020304" pitchFamily="18" charset="0"/>
                </a:rPr>
                <a:t>，</a:t>
              </a:r>
            </a:p>
          </p:txBody>
        </p:sp>
        <p:graphicFrame>
          <p:nvGraphicFramePr>
            <p:cNvPr id="33" name="Object 24">
              <a:extLst>
                <a:ext uri="{FF2B5EF4-FFF2-40B4-BE49-F238E27FC236}">
                  <a16:creationId xmlns:a16="http://schemas.microsoft.com/office/drawing/2014/main" id="{79885A94-A91C-4794-AD90-439D903365FE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429" y="2096"/>
            <a:ext cx="2721" cy="37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1535" name="Equation" r:id="rId16" imgW="1638300" imgH="228600" progId="Equation.DSMT4">
                    <p:embed/>
                  </p:oleObj>
                </mc:Choice>
                <mc:Fallback>
                  <p:oleObj name="Equation" r:id="rId16" imgW="1638300" imgH="228600" progId="Equation.DSMT4">
                    <p:embed/>
                    <p:pic>
                      <p:nvPicPr>
                        <p:cNvPr id="29711" name="Object 24">
                          <a:extLst>
                            <a:ext uri="{FF2B5EF4-FFF2-40B4-BE49-F238E27FC236}">
                              <a16:creationId xmlns:a16="http://schemas.microsoft.com/office/drawing/2014/main" id="{6FB3ABAA-3AAE-449F-9506-33AD393D6BBA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29" y="2096"/>
                          <a:ext cx="2721" cy="37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4" name="Group 25">
            <a:extLst>
              <a:ext uri="{FF2B5EF4-FFF2-40B4-BE49-F238E27FC236}">
                <a16:creationId xmlns:a16="http://schemas.microsoft.com/office/drawing/2014/main" id="{AC2670EF-E708-4C96-AD56-6305C275F815}"/>
              </a:ext>
            </a:extLst>
          </p:cNvPr>
          <p:cNvGrpSpPr>
            <a:grpSpLocks/>
          </p:cNvGrpSpPr>
          <p:nvPr/>
        </p:nvGrpSpPr>
        <p:grpSpPr bwMode="auto">
          <a:xfrm>
            <a:off x="2826131" y="5597184"/>
            <a:ext cx="6408738" cy="561975"/>
            <a:chOff x="839" y="2496"/>
            <a:chExt cx="4037" cy="354"/>
          </a:xfrm>
        </p:grpSpPr>
        <p:sp>
          <p:nvSpPr>
            <p:cNvPr id="35" name="Text Box 26">
              <a:extLst>
                <a:ext uri="{FF2B5EF4-FFF2-40B4-BE49-F238E27FC236}">
                  <a16:creationId xmlns:a16="http://schemas.microsoft.com/office/drawing/2014/main" id="{E73D7EE9-CF90-4942-9821-075BC140187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39" y="2523"/>
              <a:ext cx="4037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kumimoji="0" lang="en-US" altLang="zh-CN" sz="2800" b="1" dirty="0">
                  <a:latin typeface="Times New Roman" panose="02020603050405020304" pitchFamily="18" charset="0"/>
                </a:rPr>
                <a:t>Then      </a:t>
              </a:r>
              <a:r>
                <a:rPr kumimoji="0" lang="en-US" altLang="zh-CN" sz="2800" dirty="0">
                  <a:latin typeface="Times New Roman" panose="02020603050405020304" pitchFamily="18" charset="0"/>
                </a:rPr>
                <a:t>is a relation </a:t>
              </a:r>
              <a:r>
                <a:rPr kumimoji="0" lang="en-US" altLang="zh-CN" sz="2800" b="1" dirty="0">
                  <a:solidFill>
                    <a:srgbClr val="FF0000"/>
                  </a:solidFill>
                  <a:latin typeface="Times New Roman" panose="02020603050405020304" pitchFamily="18" charset="0"/>
                </a:rPr>
                <a:t>on B</a:t>
              </a:r>
              <a:r>
                <a:rPr kumimoji="0" lang="en-US" altLang="zh-CN" sz="2800" dirty="0">
                  <a:latin typeface="Times New Roman" panose="02020603050405020304" pitchFamily="18" charset="0"/>
                </a:rPr>
                <a:t>.</a:t>
              </a:r>
              <a:endParaRPr kumimoji="0" lang="zh-CN" altLang="en-US" sz="2800" b="1" dirty="0">
                <a:latin typeface="Times New Roman" panose="02020603050405020304" pitchFamily="18" charset="0"/>
              </a:endParaRPr>
            </a:p>
          </p:txBody>
        </p:sp>
        <p:graphicFrame>
          <p:nvGraphicFramePr>
            <p:cNvPr id="36" name="Object 27">
              <a:extLst>
                <a:ext uri="{FF2B5EF4-FFF2-40B4-BE49-F238E27FC236}">
                  <a16:creationId xmlns:a16="http://schemas.microsoft.com/office/drawing/2014/main" id="{43914364-2D0F-4CB7-9459-E7675F1E1910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432" y="2496"/>
            <a:ext cx="272" cy="32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1536" name="Equation" r:id="rId18" imgW="190500" imgH="228600" progId="Equation.DSMT4">
                    <p:embed/>
                  </p:oleObj>
                </mc:Choice>
                <mc:Fallback>
                  <p:oleObj name="Equation" r:id="rId18" imgW="190500" imgH="228600" progId="Equation.DSMT4">
                    <p:embed/>
                    <p:pic>
                      <p:nvPicPr>
                        <p:cNvPr id="29709" name="Object 27">
                          <a:extLst>
                            <a:ext uri="{FF2B5EF4-FFF2-40B4-BE49-F238E27FC236}">
                              <a16:creationId xmlns:a16="http://schemas.microsoft.com/office/drawing/2014/main" id="{B56F8DF5-8AF1-4089-B270-A68112CECDD1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32" y="2496"/>
                          <a:ext cx="272" cy="32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7" name="矩形 36">
            <a:extLst>
              <a:ext uri="{FF2B5EF4-FFF2-40B4-BE49-F238E27FC236}">
                <a16:creationId xmlns:a16="http://schemas.microsoft.com/office/drawing/2014/main" id="{85F95121-DA44-4A09-BD51-957A21197E79}"/>
              </a:ext>
            </a:extLst>
          </p:cNvPr>
          <p:cNvSpPr/>
          <p:nvPr/>
        </p:nvSpPr>
        <p:spPr>
          <a:xfrm>
            <a:off x="0" y="1037509"/>
            <a:ext cx="1689098" cy="5049716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/>
          </a:bodyPr>
          <a:lstStyle/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FF00"/>
                </a:solidFill>
                <a:cs typeface="+mn-ea"/>
                <a:sym typeface="+mn-lt"/>
              </a:rPr>
              <a:t>多重序元与笛卡尔乘积</a:t>
            </a: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元组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有序对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多重序元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笛卡尔乘积</a:t>
            </a: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FF00"/>
                </a:solidFill>
                <a:cs typeface="+mn-ea"/>
                <a:sym typeface="+mn-lt"/>
              </a:rPr>
              <a:t>关系的基本概念</a:t>
            </a: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u="sng" dirty="0">
                <a:solidFill>
                  <a:schemeClr val="bg1"/>
                </a:solidFill>
                <a:cs typeface="+mn-ea"/>
                <a:sym typeface="+mn-lt"/>
              </a:rPr>
              <a:t>关系的定义</a:t>
            </a:r>
            <a:endParaRPr lang="en-US" altLang="zh-CN" u="sng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相等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定义域和值域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FF00"/>
                </a:solidFill>
                <a:cs typeface="+mn-ea"/>
                <a:sym typeface="+mn-lt"/>
              </a:rPr>
              <a:t>关系的性质</a:t>
            </a: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51567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65459A86-2236-4247-9311-D46EC9F8D18D}"/>
              </a:ext>
            </a:extLst>
          </p:cNvPr>
          <p:cNvGrpSpPr/>
          <p:nvPr/>
        </p:nvGrpSpPr>
        <p:grpSpPr>
          <a:xfrm>
            <a:off x="119973" y="397477"/>
            <a:ext cx="1449151" cy="180724"/>
            <a:chOff x="5392832" y="1016000"/>
            <a:chExt cx="1449150" cy="180724"/>
          </a:xfrm>
        </p:grpSpPr>
        <p:sp>
          <p:nvSpPr>
            <p:cNvPr id="7" name="Freeform 45">
              <a:extLst>
                <a:ext uri="{FF2B5EF4-FFF2-40B4-BE49-F238E27FC236}">
                  <a16:creationId xmlns:a16="http://schemas.microsoft.com/office/drawing/2014/main" id="{79F5C682-BDEF-4D53-B481-CCF2EF60A4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8" name="Freeform 46">
              <a:extLst>
                <a:ext uri="{FF2B5EF4-FFF2-40B4-BE49-F238E27FC236}">
                  <a16:creationId xmlns:a16="http://schemas.microsoft.com/office/drawing/2014/main" id="{34E012F1-3888-4574-B83C-160D877B5C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9" name="Freeform 47">
              <a:extLst>
                <a:ext uri="{FF2B5EF4-FFF2-40B4-BE49-F238E27FC236}">
                  <a16:creationId xmlns:a16="http://schemas.microsoft.com/office/drawing/2014/main" id="{92C0B701-D754-4A82-AB31-4E35C971D1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10" name="Freeform 48">
              <a:extLst>
                <a:ext uri="{FF2B5EF4-FFF2-40B4-BE49-F238E27FC236}">
                  <a16:creationId xmlns:a16="http://schemas.microsoft.com/office/drawing/2014/main" id="{60F2428E-B4AC-403A-9F72-86667F8576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11" name="Freeform 49">
              <a:extLst>
                <a:ext uri="{FF2B5EF4-FFF2-40B4-BE49-F238E27FC236}">
                  <a16:creationId xmlns:a16="http://schemas.microsoft.com/office/drawing/2014/main" id="{0C987953-0EFA-465A-B7F9-C0CF22995A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</p:grpSp>
      <p:sp>
        <p:nvSpPr>
          <p:cNvPr id="12" name="灯片编号占位符 1">
            <a:extLst>
              <a:ext uri="{FF2B5EF4-FFF2-40B4-BE49-F238E27FC236}">
                <a16:creationId xmlns:a16="http://schemas.microsoft.com/office/drawing/2014/main" id="{5AEBC6C7-6925-4C9A-B360-18D57EB16C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38416" y="6492875"/>
            <a:ext cx="498022" cy="365125"/>
          </a:xfrm>
        </p:spPr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97B5860-9389-40BC-8CED-DD2AAB23A1E9}" type="slidenum">
              <a:rPr kumimoji="0" lang="zh-CN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Arial Unicode MS" panose="020B0604020202020204" pitchFamily="34" charset="-122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ea typeface="Arial Unicode MS" panose="020B0604020202020204" pitchFamily="34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F7A3F41B-308F-4232-9F10-7DB624028D9A}"/>
              </a:ext>
            </a:extLst>
          </p:cNvPr>
          <p:cNvSpPr txBox="1"/>
          <p:nvPr/>
        </p:nvSpPr>
        <p:spPr>
          <a:xfrm>
            <a:off x="1756364" y="103852"/>
            <a:ext cx="1031566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cs typeface="+mn-ea"/>
                <a:sym typeface="+mn-lt"/>
              </a:rPr>
              <a:t>Definition of relation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/>
              <a:cs typeface="+mn-ea"/>
              <a:sym typeface="+mn-lt"/>
            </a:endParaRPr>
          </a:p>
        </p:txBody>
      </p:sp>
      <p:sp>
        <p:nvSpPr>
          <p:cNvPr id="39" name="Rectangle 7">
            <a:extLst>
              <a:ext uri="{FF2B5EF4-FFF2-40B4-BE49-F238E27FC236}">
                <a16:creationId xmlns:a16="http://schemas.microsoft.com/office/drawing/2014/main" id="{4DBDF7E2-4201-46D0-B939-6473F6AE49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11680" y="3661725"/>
            <a:ext cx="1841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kumimoji="0" lang="zh-CN" altLang="zh-CN" sz="2400" b="1">
              <a:latin typeface="Times New Roman" panose="02020603050405020304" pitchFamily="18" charset="0"/>
            </a:endParaRPr>
          </a:p>
        </p:txBody>
      </p:sp>
      <p:sp>
        <p:nvSpPr>
          <p:cNvPr id="41" name="Rectangle 9">
            <a:extLst>
              <a:ext uri="{FF2B5EF4-FFF2-40B4-BE49-F238E27FC236}">
                <a16:creationId xmlns:a16="http://schemas.microsoft.com/office/drawing/2014/main" id="{C886AD9F-ACDD-4AE1-BB74-9C9266CDC2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11680" y="3661725"/>
            <a:ext cx="1841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kumimoji="0" lang="zh-CN" altLang="zh-CN" sz="2400" b="1">
              <a:latin typeface="Times New Roman" panose="02020603050405020304" pitchFamily="18" charset="0"/>
            </a:endParaRPr>
          </a:p>
        </p:txBody>
      </p:sp>
      <p:sp>
        <p:nvSpPr>
          <p:cNvPr id="43" name="Rectangle 11">
            <a:extLst>
              <a:ext uri="{FF2B5EF4-FFF2-40B4-BE49-F238E27FC236}">
                <a16:creationId xmlns:a16="http://schemas.microsoft.com/office/drawing/2014/main" id="{15070BAA-4F1B-41FC-89C3-EF9E4C8FB0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11680" y="3656963"/>
            <a:ext cx="1841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kumimoji="0" lang="zh-CN" altLang="zh-CN" sz="2400" b="1">
              <a:latin typeface="Times New Roman" panose="02020603050405020304" pitchFamily="18" charset="0"/>
            </a:endParaRPr>
          </a:p>
        </p:txBody>
      </p:sp>
      <p:sp>
        <p:nvSpPr>
          <p:cNvPr id="45" name="Rectangle 16">
            <a:extLst>
              <a:ext uri="{FF2B5EF4-FFF2-40B4-BE49-F238E27FC236}">
                <a16:creationId xmlns:a16="http://schemas.microsoft.com/office/drawing/2014/main" id="{ABAD0AD3-C592-412A-8163-8B5D17A679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11680" y="3676013"/>
            <a:ext cx="1841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kumimoji="0" lang="zh-CN" altLang="zh-CN" sz="2400" b="1">
              <a:latin typeface="Times New Roman" panose="02020603050405020304" pitchFamily="18" charset="0"/>
            </a:endParaRPr>
          </a:p>
        </p:txBody>
      </p:sp>
      <p:sp>
        <p:nvSpPr>
          <p:cNvPr id="46" name="Rectangle 18">
            <a:extLst>
              <a:ext uri="{FF2B5EF4-FFF2-40B4-BE49-F238E27FC236}">
                <a16:creationId xmlns:a16="http://schemas.microsoft.com/office/drawing/2014/main" id="{68E9EE0B-2A79-4C4B-ABA3-57D6B50630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11680" y="3676013"/>
            <a:ext cx="1841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kumimoji="0" lang="zh-CN" altLang="zh-CN" sz="2400" b="1">
              <a:latin typeface="Times New Roman" panose="02020603050405020304" pitchFamily="18" charset="0"/>
            </a:endParaRPr>
          </a:p>
        </p:txBody>
      </p:sp>
      <p:sp>
        <p:nvSpPr>
          <p:cNvPr id="47" name="Rectangle 20">
            <a:extLst>
              <a:ext uri="{FF2B5EF4-FFF2-40B4-BE49-F238E27FC236}">
                <a16:creationId xmlns:a16="http://schemas.microsoft.com/office/drawing/2014/main" id="{483F5175-0B1A-44DB-9D1B-135B4BE432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11680" y="3676013"/>
            <a:ext cx="1841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kumimoji="0" lang="zh-CN" altLang="zh-CN" sz="2400" b="1">
              <a:latin typeface="Times New Roman" panose="02020603050405020304" pitchFamily="18" charset="0"/>
            </a:endParaRPr>
          </a:p>
        </p:txBody>
      </p:sp>
      <p:sp>
        <p:nvSpPr>
          <p:cNvPr id="48" name="Rectangle 22">
            <a:extLst>
              <a:ext uri="{FF2B5EF4-FFF2-40B4-BE49-F238E27FC236}">
                <a16:creationId xmlns:a16="http://schemas.microsoft.com/office/drawing/2014/main" id="{54FE3FD9-D9CF-4453-A9D6-D7FF4BD2FE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11680" y="3676013"/>
            <a:ext cx="1841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kumimoji="0" lang="zh-CN" altLang="zh-CN" sz="2400" b="1">
              <a:latin typeface="Times New Roman" panose="02020603050405020304" pitchFamily="18" charset="0"/>
            </a:endParaRPr>
          </a:p>
        </p:txBody>
      </p:sp>
      <p:sp>
        <p:nvSpPr>
          <p:cNvPr id="49" name="Rectangle 24">
            <a:extLst>
              <a:ext uri="{FF2B5EF4-FFF2-40B4-BE49-F238E27FC236}">
                <a16:creationId xmlns:a16="http://schemas.microsoft.com/office/drawing/2014/main" id="{6BD63FF7-02F7-4F7C-A3C6-12972E2C15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11680" y="3666488"/>
            <a:ext cx="1841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kumimoji="0" lang="zh-CN" altLang="zh-CN" sz="2400" b="1">
              <a:latin typeface="Times New Roman" panose="02020603050405020304" pitchFamily="18" charset="0"/>
            </a:endParaRPr>
          </a:p>
        </p:txBody>
      </p:sp>
      <p:sp>
        <p:nvSpPr>
          <p:cNvPr id="53" name="Rectangle 3">
            <a:extLst>
              <a:ext uri="{FF2B5EF4-FFF2-40B4-BE49-F238E27FC236}">
                <a16:creationId xmlns:a16="http://schemas.microsoft.com/office/drawing/2014/main" id="{0F763178-00DA-47B0-92EF-F311525D8E3F}"/>
              </a:ext>
            </a:extLst>
          </p:cNvPr>
          <p:cNvSpPr txBox="1">
            <a:spLocks noChangeArrowheads="1"/>
          </p:cNvSpPr>
          <p:nvPr/>
        </p:nvSpPr>
        <p:spPr>
          <a:xfrm>
            <a:off x="1823629" y="1270950"/>
            <a:ext cx="10163798" cy="57150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None/>
            </a:pPr>
            <a:r>
              <a:rPr lang="en-US" altLang="zh-CN" b="1" dirty="0">
                <a:solidFill>
                  <a:schemeClr val="accent2"/>
                </a:solidFill>
                <a:ea typeface="宋体" panose="02010600030101010101" pitchFamily="2" charset="-122"/>
              </a:rPr>
              <a:t>Example</a:t>
            </a:r>
            <a:r>
              <a:rPr lang="zh-CN" altLang="en-US" b="1" dirty="0">
                <a:ea typeface="宋体" panose="02010600030101010101" pitchFamily="2" charset="-122"/>
              </a:rPr>
              <a:t>：</a:t>
            </a:r>
            <a:r>
              <a:rPr lang="en-US" altLang="zh-CN" b="1" dirty="0">
                <a:ea typeface="宋体" panose="02010600030101010101" pitchFamily="2" charset="-122"/>
              </a:rPr>
              <a:t>let </a:t>
            </a:r>
            <a:r>
              <a:rPr lang="en-US" altLang="zh-CN" b="1" i="1" dirty="0">
                <a:latin typeface="Times New Roman" panose="02020603050405020304" pitchFamily="18" charset="0"/>
                <a:ea typeface="宋体" panose="02010600030101010101" pitchFamily="2" charset="-122"/>
              </a:rPr>
              <a:t>A</a:t>
            </a:r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rPr>
              <a:t>={2,3,5,9}</a:t>
            </a:r>
            <a:r>
              <a:rPr lang="en-US" altLang="zh-CN" b="1" dirty="0">
                <a:ea typeface="宋体" panose="02010600030101010101" pitchFamily="2" charset="-122"/>
              </a:rPr>
              <a:t>, </a:t>
            </a:r>
            <a:r>
              <a:rPr lang="en-US" altLang="zh-CN" dirty="0">
                <a:ea typeface="宋体" panose="02010600030101010101" pitchFamily="2" charset="-122"/>
              </a:rPr>
              <a:t>and give the relation of less than or equal to, and greater than or equal to on the set </a:t>
            </a:r>
            <a:r>
              <a:rPr lang="en-US" altLang="zh-CN" i="1" dirty="0">
                <a:ea typeface="宋体" panose="02010600030101010101" pitchFamily="2" charset="-122"/>
              </a:rPr>
              <a:t>A</a:t>
            </a:r>
            <a:r>
              <a:rPr lang="en-US" altLang="zh-CN" dirty="0">
                <a:ea typeface="宋体" panose="02010600030101010101" pitchFamily="2" charset="-122"/>
              </a:rPr>
              <a:t>. </a:t>
            </a:r>
            <a:endParaRPr lang="zh-CN" altLang="en-US" b="1" dirty="0">
              <a:ea typeface="宋体" panose="02010600030101010101" pitchFamily="2" charset="-122"/>
            </a:endParaRPr>
          </a:p>
          <a:p>
            <a:pPr>
              <a:buFontTx/>
              <a:buNone/>
            </a:pPr>
            <a:endParaRPr lang="zh-CN" altLang="en-US" b="1" dirty="0">
              <a:ea typeface="宋体" panose="02010600030101010101" pitchFamily="2" charset="-122"/>
            </a:endParaRPr>
          </a:p>
          <a:p>
            <a:pPr>
              <a:buFontTx/>
              <a:buNone/>
            </a:pPr>
            <a:r>
              <a:rPr lang="en-US" altLang="zh-CN" b="1" dirty="0">
                <a:ea typeface="宋体" panose="02010600030101010101" pitchFamily="2" charset="-122"/>
              </a:rPr>
              <a:t>Solution</a:t>
            </a:r>
            <a:r>
              <a:rPr lang="zh-CN" altLang="en-US" b="1" dirty="0">
                <a:ea typeface="宋体" panose="02010600030101010101" pitchFamily="2" charset="-122"/>
              </a:rPr>
              <a:t>：</a:t>
            </a:r>
            <a:r>
              <a:rPr lang="en-US" altLang="zh-CN" dirty="0">
                <a:ea typeface="宋体" panose="02010600030101010101" pitchFamily="2" charset="-122"/>
              </a:rPr>
              <a:t> let the relation of less than or equal to as </a:t>
            </a:r>
            <a:r>
              <a:rPr lang="en-US" altLang="zh-CN" i="1" dirty="0">
                <a:ea typeface="宋体" panose="02010600030101010101" pitchFamily="2" charset="-122"/>
              </a:rPr>
              <a:t>R</a:t>
            </a:r>
            <a:r>
              <a:rPr lang="en-US" altLang="zh-CN" baseline="-25000" dirty="0">
                <a:ea typeface="宋体" panose="02010600030101010101" pitchFamily="2" charset="-122"/>
              </a:rPr>
              <a:t>1</a:t>
            </a:r>
            <a:r>
              <a:rPr lang="en-US" altLang="zh-CN" dirty="0">
                <a:ea typeface="宋体" panose="02010600030101010101" pitchFamily="2" charset="-122"/>
              </a:rPr>
              <a:t> on the set A and greater than or equal to as </a:t>
            </a:r>
            <a:r>
              <a:rPr lang="en-US" altLang="zh-CN" i="1" dirty="0">
                <a:ea typeface="宋体" panose="02010600030101010101" pitchFamily="2" charset="-122"/>
              </a:rPr>
              <a:t>R</a:t>
            </a:r>
            <a:r>
              <a:rPr lang="en-US" altLang="zh-CN" baseline="-25000" dirty="0">
                <a:ea typeface="宋体" panose="02010600030101010101" pitchFamily="2" charset="-122"/>
              </a:rPr>
              <a:t>2</a:t>
            </a:r>
            <a:r>
              <a:rPr lang="en-US" altLang="zh-CN" dirty="0">
                <a:ea typeface="宋体" panose="02010600030101010101" pitchFamily="2" charset="-122"/>
              </a:rPr>
              <a:t>, defined as:</a:t>
            </a:r>
            <a:endParaRPr lang="zh-CN" altLang="en-US" b="1" dirty="0">
              <a:ea typeface="宋体" panose="02010600030101010101" pitchFamily="2" charset="-122"/>
            </a:endParaRPr>
          </a:p>
        </p:txBody>
      </p:sp>
      <p:graphicFrame>
        <p:nvGraphicFramePr>
          <p:cNvPr id="54" name="Object 5">
            <a:extLst>
              <a:ext uri="{FF2B5EF4-FFF2-40B4-BE49-F238E27FC236}">
                <a16:creationId xmlns:a16="http://schemas.microsoft.com/office/drawing/2014/main" id="{1679A1C1-D4EF-402D-AC05-492D0756AF7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65351701"/>
              </p:ext>
            </p:extLst>
          </p:nvPr>
        </p:nvGraphicFramePr>
        <p:xfrm>
          <a:off x="3060972" y="4053365"/>
          <a:ext cx="7848600" cy="895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382" name="Equation" r:id="rId4" imgW="4013200" imgH="457200" progId="Equation.DSMT4">
                  <p:embed/>
                </p:oleObj>
              </mc:Choice>
              <mc:Fallback>
                <p:oleObj name="Equation" r:id="rId4" imgW="4013200" imgH="457200" progId="Equation.DSMT4">
                  <p:embed/>
                  <p:pic>
                    <p:nvPicPr>
                      <p:cNvPr id="10242" name="Object 5">
                        <a:extLst>
                          <a:ext uri="{FF2B5EF4-FFF2-40B4-BE49-F238E27FC236}">
                            <a16:creationId xmlns:a16="http://schemas.microsoft.com/office/drawing/2014/main" id="{DA3C4573-C9B1-4E73-9989-DDF2C36A77B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60972" y="4053365"/>
                        <a:ext cx="7848600" cy="895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6" name="矩形 55">
            <a:extLst>
              <a:ext uri="{FF2B5EF4-FFF2-40B4-BE49-F238E27FC236}">
                <a16:creationId xmlns:a16="http://schemas.microsoft.com/office/drawing/2014/main" id="{16B4C1B2-EF55-40E6-8844-B8A9253AA83A}"/>
              </a:ext>
            </a:extLst>
          </p:cNvPr>
          <p:cNvSpPr/>
          <p:nvPr/>
        </p:nvSpPr>
        <p:spPr>
          <a:xfrm>
            <a:off x="0" y="1037509"/>
            <a:ext cx="1689098" cy="5049716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/>
          </a:bodyPr>
          <a:lstStyle/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FF00"/>
                </a:solidFill>
                <a:cs typeface="+mn-ea"/>
                <a:sym typeface="+mn-lt"/>
              </a:rPr>
              <a:t>多重序元与笛卡尔乘积</a:t>
            </a: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元组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有序对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多重序元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笛卡尔乘积</a:t>
            </a: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FF00"/>
                </a:solidFill>
                <a:cs typeface="+mn-ea"/>
                <a:sym typeface="+mn-lt"/>
              </a:rPr>
              <a:t>关系的基本概念</a:t>
            </a: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u="sng" dirty="0">
                <a:solidFill>
                  <a:schemeClr val="bg1"/>
                </a:solidFill>
                <a:cs typeface="+mn-ea"/>
                <a:sym typeface="+mn-lt"/>
              </a:rPr>
              <a:t>关系的定义</a:t>
            </a:r>
            <a:endParaRPr lang="en-US" altLang="zh-CN" u="sng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相等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定义域和值域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FF00"/>
                </a:solidFill>
                <a:cs typeface="+mn-ea"/>
                <a:sym typeface="+mn-lt"/>
              </a:rPr>
              <a:t>关系的性质</a:t>
            </a: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95645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65459A86-2236-4247-9311-D46EC9F8D18D}"/>
              </a:ext>
            </a:extLst>
          </p:cNvPr>
          <p:cNvGrpSpPr/>
          <p:nvPr/>
        </p:nvGrpSpPr>
        <p:grpSpPr>
          <a:xfrm>
            <a:off x="119973" y="397477"/>
            <a:ext cx="1449151" cy="180724"/>
            <a:chOff x="5392832" y="1016000"/>
            <a:chExt cx="1449150" cy="180724"/>
          </a:xfrm>
        </p:grpSpPr>
        <p:sp>
          <p:nvSpPr>
            <p:cNvPr id="7" name="Freeform 45">
              <a:extLst>
                <a:ext uri="{FF2B5EF4-FFF2-40B4-BE49-F238E27FC236}">
                  <a16:creationId xmlns:a16="http://schemas.microsoft.com/office/drawing/2014/main" id="{79F5C682-BDEF-4D53-B481-CCF2EF60A4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8" name="Freeform 46">
              <a:extLst>
                <a:ext uri="{FF2B5EF4-FFF2-40B4-BE49-F238E27FC236}">
                  <a16:creationId xmlns:a16="http://schemas.microsoft.com/office/drawing/2014/main" id="{34E012F1-3888-4574-B83C-160D877B5C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9" name="Freeform 47">
              <a:extLst>
                <a:ext uri="{FF2B5EF4-FFF2-40B4-BE49-F238E27FC236}">
                  <a16:creationId xmlns:a16="http://schemas.microsoft.com/office/drawing/2014/main" id="{92C0B701-D754-4A82-AB31-4E35C971D1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10" name="Freeform 48">
              <a:extLst>
                <a:ext uri="{FF2B5EF4-FFF2-40B4-BE49-F238E27FC236}">
                  <a16:creationId xmlns:a16="http://schemas.microsoft.com/office/drawing/2014/main" id="{60F2428E-B4AC-403A-9F72-86667F8576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11" name="Freeform 49">
              <a:extLst>
                <a:ext uri="{FF2B5EF4-FFF2-40B4-BE49-F238E27FC236}">
                  <a16:creationId xmlns:a16="http://schemas.microsoft.com/office/drawing/2014/main" id="{0C987953-0EFA-465A-B7F9-C0CF22995A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</p:grpSp>
      <p:sp>
        <p:nvSpPr>
          <p:cNvPr id="12" name="灯片编号占位符 1">
            <a:extLst>
              <a:ext uri="{FF2B5EF4-FFF2-40B4-BE49-F238E27FC236}">
                <a16:creationId xmlns:a16="http://schemas.microsoft.com/office/drawing/2014/main" id="{5AEBC6C7-6925-4C9A-B360-18D57EB16C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38416" y="6492875"/>
            <a:ext cx="498022" cy="365125"/>
          </a:xfrm>
        </p:spPr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97B5860-9389-40BC-8CED-DD2AAB23A1E9}" type="slidenum">
              <a:rPr kumimoji="0" lang="zh-CN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Arial Unicode MS" panose="020B0604020202020204" pitchFamily="34" charset="-122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ea typeface="Arial Unicode MS" panose="020B0604020202020204" pitchFamily="34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F7A3F41B-308F-4232-9F10-7DB624028D9A}"/>
              </a:ext>
            </a:extLst>
          </p:cNvPr>
          <p:cNvSpPr txBox="1"/>
          <p:nvPr/>
        </p:nvSpPr>
        <p:spPr>
          <a:xfrm>
            <a:off x="1756364" y="103852"/>
            <a:ext cx="1031566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cs typeface="+mn-ea"/>
                <a:sym typeface="+mn-lt"/>
              </a:rPr>
              <a:t>Equality of relation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/>
              <a:cs typeface="+mn-ea"/>
              <a:sym typeface="+mn-lt"/>
            </a:endParaRPr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9BAF5B08-074D-4F22-BAD6-48E1E61806C2}"/>
              </a:ext>
            </a:extLst>
          </p:cNvPr>
          <p:cNvSpPr txBox="1">
            <a:spLocks noChangeArrowheads="1"/>
          </p:cNvSpPr>
          <p:nvPr/>
        </p:nvSpPr>
        <p:spPr>
          <a:xfrm>
            <a:off x="2095499" y="1187237"/>
            <a:ext cx="9976527" cy="489998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None/>
            </a:pPr>
            <a:r>
              <a:rPr lang="en-US" altLang="zh-CN" b="1" dirty="0">
                <a:solidFill>
                  <a:srgbClr val="FF0000"/>
                </a:solidFill>
                <a:ea typeface="宋体" panose="02010600030101010101" pitchFamily="2" charset="-122"/>
              </a:rPr>
              <a:t>Definition</a:t>
            </a:r>
            <a:r>
              <a:rPr lang="zh-CN" altLang="en-US" b="1" dirty="0">
                <a:ea typeface="宋体" panose="02010600030101010101" pitchFamily="2" charset="-122"/>
              </a:rPr>
              <a:t>：</a:t>
            </a:r>
            <a:r>
              <a:rPr lang="en-US" altLang="zh-CN" b="1" dirty="0">
                <a:ea typeface="宋体" panose="02010600030101010101" pitchFamily="2" charset="-122"/>
              </a:rPr>
              <a:t>Let </a:t>
            </a:r>
            <a:r>
              <a:rPr lang="en-US" altLang="zh-CN" b="1" i="1" dirty="0">
                <a:ea typeface="宋体" panose="02010600030101010101" pitchFamily="2" charset="-122"/>
              </a:rPr>
              <a:t>R</a:t>
            </a:r>
            <a:r>
              <a:rPr lang="en-US" altLang="zh-CN" b="1" baseline="-25000" dirty="0">
                <a:ea typeface="宋体" panose="02010600030101010101" pitchFamily="2" charset="-122"/>
              </a:rPr>
              <a:t>1 </a:t>
            </a:r>
            <a:r>
              <a:rPr lang="en-US" altLang="zh-CN" b="1" dirty="0">
                <a:ea typeface="宋体" panose="02010600030101010101" pitchFamily="2" charset="-122"/>
              </a:rPr>
              <a:t>be A</a:t>
            </a:r>
            <a:r>
              <a:rPr lang="en-US" altLang="zh-CN" b="1" baseline="-25000" dirty="0">
                <a:ea typeface="宋体" panose="02010600030101010101" pitchFamily="2" charset="-122"/>
              </a:rPr>
              <a:t>1</a:t>
            </a:r>
            <a:r>
              <a:rPr lang="en-US" altLang="zh-CN" b="1" dirty="0">
                <a:ea typeface="宋体" panose="02010600030101010101" pitchFamily="2" charset="-122"/>
              </a:rPr>
              <a:t>,A</a:t>
            </a:r>
            <a:r>
              <a:rPr lang="en-US" altLang="zh-CN" b="1" baseline="-25000" dirty="0">
                <a:ea typeface="宋体" panose="02010600030101010101" pitchFamily="2" charset="-122"/>
              </a:rPr>
              <a:t>2</a:t>
            </a:r>
            <a:r>
              <a:rPr lang="en-US" altLang="zh-CN" b="1" dirty="0">
                <a:ea typeface="宋体" panose="02010600030101010101" pitchFamily="2" charset="-122"/>
              </a:rPr>
              <a:t>,…,A</a:t>
            </a:r>
            <a:r>
              <a:rPr lang="en-US" altLang="zh-CN" b="1" baseline="-25000" dirty="0">
                <a:ea typeface="宋体" panose="02010600030101010101" pitchFamily="2" charset="-122"/>
              </a:rPr>
              <a:t>n</a:t>
            </a:r>
            <a:r>
              <a:rPr lang="en-US" altLang="zh-CN" b="1" dirty="0">
                <a:ea typeface="宋体" panose="02010600030101010101" pitchFamily="2" charset="-122"/>
              </a:rPr>
              <a:t> </a:t>
            </a:r>
            <a:r>
              <a:rPr lang="en-US" altLang="zh-CN" b="1" i="1" dirty="0">
                <a:ea typeface="宋体" panose="02010600030101010101" pitchFamily="2" charset="-122"/>
              </a:rPr>
              <a:t>n</a:t>
            </a:r>
            <a:r>
              <a:rPr lang="en-US" altLang="zh-CN" b="1" dirty="0">
                <a:ea typeface="宋体" panose="02010600030101010101" pitchFamily="2" charset="-122"/>
              </a:rPr>
              <a:t>-</a:t>
            </a:r>
            <a:r>
              <a:rPr lang="en-US" altLang="zh-CN" b="1" dirty="0" err="1">
                <a:ea typeface="宋体" panose="02010600030101010101" pitchFamily="2" charset="-122"/>
              </a:rPr>
              <a:t>ary</a:t>
            </a:r>
            <a:r>
              <a:rPr lang="en-US" altLang="zh-CN" b="1" dirty="0">
                <a:ea typeface="宋体" panose="02010600030101010101" pitchFamily="2" charset="-122"/>
              </a:rPr>
              <a:t> relation, and </a:t>
            </a:r>
            <a:r>
              <a:rPr lang="en-US" altLang="zh-CN" b="1" i="1" dirty="0">
                <a:ea typeface="宋体" panose="02010600030101010101" pitchFamily="2" charset="-122"/>
              </a:rPr>
              <a:t>R</a:t>
            </a:r>
            <a:r>
              <a:rPr lang="en-US" altLang="zh-CN" b="1" baseline="-25000" dirty="0">
                <a:ea typeface="宋体" panose="02010600030101010101" pitchFamily="2" charset="-122"/>
              </a:rPr>
              <a:t>2 </a:t>
            </a:r>
            <a:r>
              <a:rPr lang="en-US" altLang="zh-CN" b="1" dirty="0">
                <a:ea typeface="宋体" panose="02010600030101010101" pitchFamily="2" charset="-122"/>
              </a:rPr>
              <a:t>be B</a:t>
            </a:r>
            <a:r>
              <a:rPr lang="en-US" altLang="zh-CN" b="1" baseline="-25000" dirty="0">
                <a:ea typeface="宋体" panose="02010600030101010101" pitchFamily="2" charset="-122"/>
              </a:rPr>
              <a:t>1</a:t>
            </a:r>
            <a:r>
              <a:rPr lang="en-US" altLang="zh-CN" b="1" dirty="0">
                <a:ea typeface="宋体" panose="02010600030101010101" pitchFamily="2" charset="-122"/>
              </a:rPr>
              <a:t>, B</a:t>
            </a:r>
            <a:r>
              <a:rPr lang="en-US" altLang="zh-CN" b="1" baseline="-25000" dirty="0">
                <a:ea typeface="宋体" panose="02010600030101010101" pitchFamily="2" charset="-122"/>
              </a:rPr>
              <a:t>2</a:t>
            </a:r>
            <a:r>
              <a:rPr lang="en-US" altLang="zh-CN" b="1" dirty="0">
                <a:ea typeface="宋体" panose="02010600030101010101" pitchFamily="2" charset="-122"/>
              </a:rPr>
              <a:t>,…,</a:t>
            </a:r>
            <a:r>
              <a:rPr lang="en-US" altLang="zh-CN" b="1" dirty="0" err="1">
                <a:ea typeface="宋体" panose="02010600030101010101" pitchFamily="2" charset="-122"/>
              </a:rPr>
              <a:t>B</a:t>
            </a:r>
            <a:r>
              <a:rPr lang="en-US" altLang="zh-CN" b="1" baseline="-25000" dirty="0" err="1">
                <a:ea typeface="宋体" panose="02010600030101010101" pitchFamily="2" charset="-122"/>
              </a:rPr>
              <a:t>m</a:t>
            </a:r>
            <a:r>
              <a:rPr lang="en-US" altLang="zh-CN" b="1" dirty="0">
                <a:ea typeface="宋体" panose="02010600030101010101" pitchFamily="2" charset="-122"/>
              </a:rPr>
              <a:t> </a:t>
            </a:r>
            <a:r>
              <a:rPr lang="en-US" altLang="zh-CN" b="1" i="1" dirty="0">
                <a:ea typeface="宋体" panose="02010600030101010101" pitchFamily="2" charset="-122"/>
              </a:rPr>
              <a:t>m</a:t>
            </a:r>
            <a:r>
              <a:rPr lang="en-US" altLang="zh-CN" b="1" dirty="0">
                <a:ea typeface="宋体" panose="02010600030101010101" pitchFamily="2" charset="-122"/>
              </a:rPr>
              <a:t>-</a:t>
            </a:r>
            <a:r>
              <a:rPr lang="en-US" altLang="zh-CN" b="1" dirty="0" err="1">
                <a:ea typeface="宋体" panose="02010600030101010101" pitchFamily="2" charset="-122"/>
              </a:rPr>
              <a:t>ary</a:t>
            </a:r>
            <a:r>
              <a:rPr lang="en-US" altLang="zh-CN" b="1" dirty="0">
                <a:ea typeface="宋体" panose="02010600030101010101" pitchFamily="2" charset="-122"/>
              </a:rPr>
              <a:t> relation</a:t>
            </a:r>
            <a:r>
              <a:rPr lang="zh-CN" altLang="en-US" b="1" dirty="0">
                <a:ea typeface="宋体" panose="02010600030101010101" pitchFamily="2" charset="-122"/>
              </a:rPr>
              <a:t>，</a:t>
            </a:r>
            <a:r>
              <a:rPr lang="en-US" altLang="zh-CN" b="1" dirty="0">
                <a:ea typeface="宋体" panose="02010600030101010101" pitchFamily="2" charset="-122"/>
              </a:rPr>
              <a:t>if</a:t>
            </a:r>
            <a:endParaRPr lang="zh-CN" altLang="en-US" b="1" dirty="0">
              <a:ea typeface="宋体" panose="02010600030101010101" pitchFamily="2" charset="-122"/>
            </a:endParaRPr>
          </a:p>
          <a:p>
            <a:pPr>
              <a:buFontTx/>
              <a:buNone/>
            </a:pPr>
            <a:endParaRPr lang="zh-CN" altLang="en-US" sz="9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buFontTx/>
              <a:buNone/>
            </a:pP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）</a:t>
            </a: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n=m </a:t>
            </a:r>
          </a:p>
          <a:p>
            <a:pPr>
              <a:buFontTx/>
              <a:buNone/>
            </a:pP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）</a:t>
            </a: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if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       ，</a:t>
            </a: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then</a:t>
            </a:r>
            <a:endParaRPr lang="zh-CN" altLang="en-US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buFontTx/>
              <a:buNone/>
            </a:pP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3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）</a:t>
            </a: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Define </a:t>
            </a:r>
            <a:r>
              <a:rPr lang="en-US" altLang="zh-CN" b="1" i="1" dirty="0">
                <a:latin typeface="Times New Roman" panose="02020603050405020304" pitchFamily="18" charset="0"/>
                <a:ea typeface="宋体" panose="02010600030101010101" pitchFamily="2" charset="-122"/>
              </a:rPr>
              <a:t>R</a:t>
            </a:r>
            <a:r>
              <a:rPr lang="en-US" altLang="zh-CN" b="1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1 </a:t>
            </a: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and </a:t>
            </a:r>
            <a:r>
              <a:rPr lang="en-US" altLang="zh-CN" b="1" i="1" dirty="0">
                <a:latin typeface="Times New Roman" panose="02020603050405020304" pitchFamily="18" charset="0"/>
                <a:ea typeface="宋体" panose="02010600030101010101" pitchFamily="2" charset="-122"/>
              </a:rPr>
              <a:t>R</a:t>
            </a:r>
            <a:r>
              <a:rPr lang="en-US" altLang="zh-CN" b="1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2 </a:t>
            </a: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as sets,</a:t>
            </a:r>
            <a:r>
              <a:rPr lang="en-US" altLang="zh-CN" b="1" i="1" dirty="0">
                <a:latin typeface="Times New Roman" panose="02020603050405020304" pitchFamily="18" charset="0"/>
                <a:ea typeface="宋体" panose="02010600030101010101" pitchFamily="2" charset="-122"/>
              </a:rPr>
              <a:t> R</a:t>
            </a:r>
            <a:r>
              <a:rPr lang="en-US" altLang="zh-CN" b="1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1 </a:t>
            </a: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=</a:t>
            </a:r>
            <a:r>
              <a:rPr lang="en-US" altLang="zh-CN" b="1" i="1" dirty="0">
                <a:latin typeface="Times New Roman" panose="02020603050405020304" pitchFamily="18" charset="0"/>
                <a:ea typeface="宋体" panose="02010600030101010101" pitchFamily="2" charset="-122"/>
              </a:rPr>
              <a:t> R</a:t>
            </a:r>
            <a:r>
              <a:rPr lang="en-US" altLang="zh-CN" b="1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2 </a:t>
            </a:r>
            <a:r>
              <a:rPr lang="en-US" altLang="zh-CN" b="1" baseline="-25000" dirty="0">
                <a:latin typeface="宋体" panose="02010600030101010101" pitchFamily="2" charset="-122"/>
                <a:ea typeface="宋体" panose="02010600030101010101" pitchFamily="2" charset="-122"/>
              </a:rPr>
              <a:t>.</a:t>
            </a:r>
            <a:endParaRPr lang="zh-CN" altLang="en-US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buNone/>
            </a:pP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   </a:t>
            </a:r>
            <a:r>
              <a:rPr lang="en-US" altLang="zh-CN" b="1" dirty="0">
                <a:ea typeface="宋体" panose="02010600030101010101" pitchFamily="2" charset="-122"/>
              </a:rPr>
              <a:t>Then the </a:t>
            </a:r>
            <a:r>
              <a:rPr lang="en-US" altLang="zh-CN" b="1" i="1" dirty="0">
                <a:ea typeface="宋体" panose="02010600030101010101" pitchFamily="2" charset="-122"/>
              </a:rPr>
              <a:t>n</a:t>
            </a:r>
            <a:r>
              <a:rPr lang="en-US" altLang="zh-CN" b="1" dirty="0">
                <a:ea typeface="宋体" panose="02010600030101010101" pitchFamily="2" charset="-122"/>
              </a:rPr>
              <a:t>-</a:t>
            </a:r>
            <a:r>
              <a:rPr lang="en-US" altLang="zh-CN" b="1" dirty="0" err="1">
                <a:ea typeface="宋体" panose="02010600030101010101" pitchFamily="2" charset="-122"/>
              </a:rPr>
              <a:t>ary</a:t>
            </a:r>
            <a:r>
              <a:rPr lang="en-US" altLang="zh-CN" b="1" dirty="0">
                <a:ea typeface="宋体" panose="02010600030101010101" pitchFamily="2" charset="-122"/>
              </a:rPr>
              <a:t> relation </a:t>
            </a:r>
            <a:r>
              <a:rPr lang="en-US" altLang="zh-CN" b="1" i="1" dirty="0">
                <a:latin typeface="Times New Roman" panose="02020603050405020304" pitchFamily="18" charset="0"/>
                <a:ea typeface="宋体" panose="02010600030101010101" pitchFamily="2" charset="-122"/>
              </a:rPr>
              <a:t>R</a:t>
            </a:r>
            <a:r>
              <a:rPr lang="en-US" altLang="zh-CN" b="1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1 </a:t>
            </a:r>
            <a:r>
              <a:rPr lang="en-US" altLang="zh-CN" b="1" dirty="0">
                <a:ea typeface="宋体" panose="02010600030101010101" pitchFamily="2" charset="-122"/>
              </a:rPr>
              <a:t>and the </a:t>
            </a:r>
            <a:r>
              <a:rPr lang="en-US" altLang="zh-CN" b="1" i="1" dirty="0">
                <a:ea typeface="宋体" panose="02010600030101010101" pitchFamily="2" charset="-122"/>
              </a:rPr>
              <a:t>m</a:t>
            </a:r>
            <a:r>
              <a:rPr lang="en-US" altLang="zh-CN" b="1" dirty="0">
                <a:ea typeface="宋体" panose="02010600030101010101" pitchFamily="2" charset="-122"/>
              </a:rPr>
              <a:t>-</a:t>
            </a:r>
            <a:r>
              <a:rPr lang="en-US" altLang="zh-CN" b="1" dirty="0" err="1">
                <a:ea typeface="宋体" panose="02010600030101010101" pitchFamily="2" charset="-122"/>
              </a:rPr>
              <a:t>ary</a:t>
            </a:r>
            <a:r>
              <a:rPr lang="en-US" altLang="zh-CN" b="1" dirty="0">
                <a:ea typeface="宋体" panose="02010600030101010101" pitchFamily="2" charset="-122"/>
              </a:rPr>
              <a:t> relation </a:t>
            </a:r>
            <a:r>
              <a:rPr lang="en-US" altLang="zh-CN" b="1" i="1" dirty="0">
                <a:latin typeface="Times New Roman" panose="02020603050405020304" pitchFamily="18" charset="0"/>
                <a:ea typeface="宋体" panose="02010600030101010101" pitchFamily="2" charset="-122"/>
              </a:rPr>
              <a:t>R</a:t>
            </a:r>
            <a:r>
              <a:rPr lang="en-US" altLang="zh-CN" b="1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2 </a:t>
            </a:r>
            <a:r>
              <a:rPr lang="en-US" altLang="zh-CN" b="1" dirty="0">
                <a:ea typeface="宋体" panose="02010600030101010101" pitchFamily="2" charset="-122"/>
              </a:rPr>
              <a:t>are </a:t>
            </a:r>
            <a:r>
              <a:rPr lang="en-US" altLang="zh-CN" b="1" dirty="0">
                <a:solidFill>
                  <a:srgbClr val="FF0000"/>
                </a:solidFill>
                <a:ea typeface="宋体" panose="02010600030101010101" pitchFamily="2" charset="-122"/>
              </a:rPr>
              <a:t>equal</a:t>
            </a:r>
            <a:r>
              <a:rPr lang="en-US" altLang="zh-CN" b="1" dirty="0">
                <a:ea typeface="宋体" panose="02010600030101010101" pitchFamily="2" charset="-122"/>
              </a:rPr>
              <a:t>, and are denoted as </a:t>
            </a:r>
            <a:r>
              <a:rPr lang="en-US" altLang="zh-CN" b="1" i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R</a:t>
            </a:r>
            <a:r>
              <a:rPr lang="en-US" altLang="zh-CN" b="1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 </a:t>
            </a:r>
            <a:r>
              <a:rPr lang="en-US" altLang="zh-CN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=</a:t>
            </a:r>
            <a:r>
              <a:rPr lang="en-US" altLang="zh-CN" b="1" i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R</a:t>
            </a:r>
            <a:r>
              <a:rPr lang="en-US" altLang="zh-CN" b="1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lang="en-US" altLang="zh-CN" b="1" i="1" dirty="0">
                <a:latin typeface="Times New Roman" panose="02020603050405020304" pitchFamily="18" charset="0"/>
                <a:ea typeface="宋体" panose="02010600030101010101" pitchFamily="2" charset="-122"/>
              </a:rPr>
              <a:t>.</a:t>
            </a:r>
            <a:endParaRPr lang="en-US" altLang="zh-CN" b="1" baseline="-250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14" name="Object 5">
            <a:extLst>
              <a:ext uri="{FF2B5EF4-FFF2-40B4-BE49-F238E27FC236}">
                <a16:creationId xmlns:a16="http://schemas.microsoft.com/office/drawing/2014/main" id="{23D594AE-06DE-4E6A-94C4-60D1FE76A79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10178748"/>
              </p:ext>
            </p:extLst>
          </p:nvPr>
        </p:nvGraphicFramePr>
        <p:xfrm>
          <a:off x="3484309" y="2855849"/>
          <a:ext cx="1223962" cy="422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586" name="Equation" r:id="rId4" imgW="520248" imgH="177646" progId="Equation.DSMT4">
                  <p:embed/>
                </p:oleObj>
              </mc:Choice>
              <mc:Fallback>
                <p:oleObj name="Equation" r:id="rId4" imgW="520248" imgH="177646" progId="Equation.DSMT4">
                  <p:embed/>
                  <p:pic>
                    <p:nvPicPr>
                      <p:cNvPr id="31750" name="Object 5">
                        <a:extLst>
                          <a:ext uri="{FF2B5EF4-FFF2-40B4-BE49-F238E27FC236}">
                            <a16:creationId xmlns:a16="http://schemas.microsoft.com/office/drawing/2014/main" id="{6BF790FA-5B18-4B2F-8290-188826DA0E0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84309" y="2855849"/>
                        <a:ext cx="1223962" cy="422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7">
            <a:extLst>
              <a:ext uri="{FF2B5EF4-FFF2-40B4-BE49-F238E27FC236}">
                <a16:creationId xmlns:a16="http://schemas.microsoft.com/office/drawing/2014/main" id="{EED47EDA-09A2-4E40-9FD6-7854D7A5D86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27536718"/>
              </p:ext>
            </p:extLst>
          </p:nvPr>
        </p:nvGraphicFramePr>
        <p:xfrm>
          <a:off x="5834695" y="2835084"/>
          <a:ext cx="1079500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587" name="Equation" r:id="rId6" imgW="457200" imgH="228600" progId="Equation.DSMT4">
                  <p:embed/>
                </p:oleObj>
              </mc:Choice>
              <mc:Fallback>
                <p:oleObj name="Equation" r:id="rId6" imgW="457200" imgH="228600" progId="Equation.DSMT4">
                  <p:embed/>
                  <p:pic>
                    <p:nvPicPr>
                      <p:cNvPr id="31752" name="Object 7">
                        <a:extLst>
                          <a:ext uri="{FF2B5EF4-FFF2-40B4-BE49-F238E27FC236}">
                            <a16:creationId xmlns:a16="http://schemas.microsoft.com/office/drawing/2014/main" id="{4776B4B4-49E6-40BA-85BE-4D6BA5BD1C3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34695" y="2835084"/>
                        <a:ext cx="1079500" cy="539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矩形 16">
            <a:extLst>
              <a:ext uri="{FF2B5EF4-FFF2-40B4-BE49-F238E27FC236}">
                <a16:creationId xmlns:a16="http://schemas.microsoft.com/office/drawing/2014/main" id="{D669D1D7-D8AA-44A4-B2F2-00BFC0002832}"/>
              </a:ext>
            </a:extLst>
          </p:cNvPr>
          <p:cNvSpPr/>
          <p:nvPr/>
        </p:nvSpPr>
        <p:spPr>
          <a:xfrm>
            <a:off x="0" y="1037509"/>
            <a:ext cx="1689098" cy="5049716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/>
          </a:bodyPr>
          <a:lstStyle/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FF00"/>
                </a:solidFill>
                <a:cs typeface="+mn-ea"/>
                <a:sym typeface="+mn-lt"/>
              </a:rPr>
              <a:t>多重序元与笛卡尔乘积</a:t>
            </a: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元组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有序对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多重序元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笛卡尔乘积</a:t>
            </a: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FF00"/>
                </a:solidFill>
                <a:cs typeface="+mn-ea"/>
                <a:sym typeface="+mn-lt"/>
              </a:rPr>
              <a:t>关系的基本概念</a:t>
            </a: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关系的定义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u="sng" dirty="0">
                <a:solidFill>
                  <a:schemeClr val="bg1"/>
                </a:solidFill>
                <a:cs typeface="+mn-ea"/>
                <a:sym typeface="+mn-lt"/>
              </a:rPr>
              <a:t>相等</a:t>
            </a:r>
            <a:endParaRPr lang="en-US" altLang="zh-CN" u="sng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定义域和值域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FF00"/>
                </a:solidFill>
                <a:cs typeface="+mn-ea"/>
                <a:sym typeface="+mn-lt"/>
              </a:rPr>
              <a:t>关系的性质</a:t>
            </a: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30178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500"/>
    </mc:Choice>
    <mc:Fallback xmlns="">
      <p:transition spd="slow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65459A86-2236-4247-9311-D46EC9F8D18D}"/>
              </a:ext>
            </a:extLst>
          </p:cNvPr>
          <p:cNvGrpSpPr/>
          <p:nvPr/>
        </p:nvGrpSpPr>
        <p:grpSpPr>
          <a:xfrm>
            <a:off x="119973" y="397477"/>
            <a:ext cx="1449151" cy="180724"/>
            <a:chOff x="5392832" y="1016000"/>
            <a:chExt cx="1449150" cy="180724"/>
          </a:xfrm>
        </p:grpSpPr>
        <p:sp>
          <p:nvSpPr>
            <p:cNvPr id="7" name="Freeform 45">
              <a:extLst>
                <a:ext uri="{FF2B5EF4-FFF2-40B4-BE49-F238E27FC236}">
                  <a16:creationId xmlns:a16="http://schemas.microsoft.com/office/drawing/2014/main" id="{79F5C682-BDEF-4D53-B481-CCF2EF60A4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8" name="Freeform 46">
              <a:extLst>
                <a:ext uri="{FF2B5EF4-FFF2-40B4-BE49-F238E27FC236}">
                  <a16:creationId xmlns:a16="http://schemas.microsoft.com/office/drawing/2014/main" id="{34E012F1-3888-4574-B83C-160D877B5C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9" name="Freeform 47">
              <a:extLst>
                <a:ext uri="{FF2B5EF4-FFF2-40B4-BE49-F238E27FC236}">
                  <a16:creationId xmlns:a16="http://schemas.microsoft.com/office/drawing/2014/main" id="{92C0B701-D754-4A82-AB31-4E35C971D1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10" name="Freeform 48">
              <a:extLst>
                <a:ext uri="{FF2B5EF4-FFF2-40B4-BE49-F238E27FC236}">
                  <a16:creationId xmlns:a16="http://schemas.microsoft.com/office/drawing/2014/main" id="{60F2428E-B4AC-403A-9F72-86667F8576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11" name="Freeform 49">
              <a:extLst>
                <a:ext uri="{FF2B5EF4-FFF2-40B4-BE49-F238E27FC236}">
                  <a16:creationId xmlns:a16="http://schemas.microsoft.com/office/drawing/2014/main" id="{0C987953-0EFA-465A-B7F9-C0CF22995A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</p:grpSp>
      <p:sp>
        <p:nvSpPr>
          <p:cNvPr id="12" name="灯片编号占位符 1">
            <a:extLst>
              <a:ext uri="{FF2B5EF4-FFF2-40B4-BE49-F238E27FC236}">
                <a16:creationId xmlns:a16="http://schemas.microsoft.com/office/drawing/2014/main" id="{5AEBC6C7-6925-4C9A-B360-18D57EB16C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38416" y="6492875"/>
            <a:ext cx="498022" cy="365125"/>
          </a:xfrm>
        </p:spPr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97B5860-9389-40BC-8CED-DD2AAB23A1E9}" type="slidenum">
              <a:rPr kumimoji="0" lang="zh-CN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Arial Unicode MS" panose="020B0604020202020204" pitchFamily="34" charset="-122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ea typeface="Arial Unicode MS" panose="020B0604020202020204" pitchFamily="34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F7A3F41B-308F-4232-9F10-7DB624028D9A}"/>
              </a:ext>
            </a:extLst>
          </p:cNvPr>
          <p:cNvSpPr txBox="1"/>
          <p:nvPr/>
        </p:nvSpPr>
        <p:spPr>
          <a:xfrm>
            <a:off x="1756364" y="103852"/>
            <a:ext cx="1031566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cs typeface="+mn-ea"/>
                <a:sym typeface="+mn-lt"/>
              </a:rPr>
              <a:t>Equality of relation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/>
              <a:cs typeface="+mn-ea"/>
              <a:sym typeface="+mn-lt"/>
            </a:endParaRPr>
          </a:p>
        </p:txBody>
      </p:sp>
      <p:sp>
        <p:nvSpPr>
          <p:cNvPr id="18" name="Rectangle 3">
            <a:extLst>
              <a:ext uri="{FF2B5EF4-FFF2-40B4-BE49-F238E27FC236}">
                <a16:creationId xmlns:a16="http://schemas.microsoft.com/office/drawing/2014/main" id="{7217CE75-8818-4D90-B4C3-EEFEE7D6E23C}"/>
              </a:ext>
            </a:extLst>
          </p:cNvPr>
          <p:cNvSpPr txBox="1">
            <a:spLocks noChangeArrowheads="1"/>
          </p:cNvSpPr>
          <p:nvPr/>
        </p:nvSpPr>
        <p:spPr>
          <a:xfrm>
            <a:off x="2036781" y="1252728"/>
            <a:ext cx="10035246" cy="57150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None/>
            </a:pPr>
            <a:r>
              <a:rPr lang="en-US" altLang="zh-CN" b="1" dirty="0">
                <a:ea typeface="宋体" panose="02010600030101010101" pitchFamily="2" charset="-122"/>
              </a:rPr>
              <a:t>Example</a:t>
            </a:r>
            <a:r>
              <a:rPr lang="zh-CN" altLang="en-US" b="1" dirty="0">
                <a:ea typeface="宋体" panose="02010600030101010101" pitchFamily="2" charset="-122"/>
              </a:rPr>
              <a:t>：</a:t>
            </a:r>
            <a:r>
              <a:rPr lang="en-US" altLang="zh-CN" b="1" dirty="0">
                <a:ea typeface="宋体" panose="02010600030101010101" pitchFamily="2" charset="-122"/>
              </a:rPr>
              <a:t>Let </a:t>
            </a:r>
            <a:r>
              <a:rPr lang="en-US" altLang="zh-CN" b="1" i="1" dirty="0">
                <a:latin typeface="Times New Roman" panose="02020603050405020304" pitchFamily="18" charset="0"/>
                <a:ea typeface="宋体" panose="02010600030101010101" pitchFamily="2" charset="-122"/>
              </a:rPr>
              <a:t>R</a:t>
            </a:r>
            <a:r>
              <a:rPr lang="en-US" altLang="zh-CN" b="1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1 </a:t>
            </a:r>
            <a:r>
              <a:rPr lang="en-US" altLang="zh-CN" b="1" dirty="0">
                <a:ea typeface="宋体" panose="02010600030101010101" pitchFamily="2" charset="-122"/>
              </a:rPr>
              <a:t>be a binary relation from </a:t>
            </a:r>
            <a:r>
              <a:rPr lang="en-US" altLang="zh-CN" b="1" i="1" dirty="0">
                <a:ea typeface="宋体" panose="02010600030101010101" pitchFamily="2" charset="-122"/>
              </a:rPr>
              <a:t>N</a:t>
            </a:r>
            <a:r>
              <a:rPr lang="en-US" altLang="zh-CN" b="1" dirty="0">
                <a:ea typeface="宋体" panose="02010600030101010101" pitchFamily="2" charset="-122"/>
              </a:rPr>
              <a:t> to </a:t>
            </a:r>
            <a:r>
              <a:rPr kumimoji="1" lang="en-US" altLang="zh-CN" b="1" dirty="0">
                <a:ea typeface="宋体" panose="02010600030101010101" pitchFamily="2" charset="-122"/>
              </a:rPr>
              <a:t>Z</a:t>
            </a:r>
            <a:r>
              <a:rPr kumimoji="1" lang="en-US" altLang="zh-CN" b="1" baseline="30000" dirty="0">
                <a:ea typeface="宋体" panose="02010600030101010101" pitchFamily="2" charset="-122"/>
              </a:rPr>
              <a:t>+</a:t>
            </a:r>
            <a:r>
              <a:rPr lang="en-US" altLang="zh-CN" b="1" dirty="0">
                <a:ea typeface="宋体" panose="02010600030101010101" pitchFamily="2" charset="-122"/>
              </a:rPr>
              <a:t>. Let </a:t>
            </a:r>
            <a:r>
              <a:rPr lang="en-US" altLang="zh-CN" b="1" i="1" dirty="0">
                <a:latin typeface="Times New Roman" panose="02020603050405020304" pitchFamily="18" charset="0"/>
                <a:ea typeface="宋体" panose="02010600030101010101" pitchFamily="2" charset="-122"/>
              </a:rPr>
              <a:t>R</a:t>
            </a:r>
            <a:r>
              <a:rPr lang="en-US" altLang="zh-CN" b="1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2 </a:t>
            </a:r>
            <a:r>
              <a:rPr lang="en-US" altLang="zh-CN" b="1" dirty="0">
                <a:ea typeface="宋体" panose="02010600030101010101" pitchFamily="2" charset="-122"/>
              </a:rPr>
              <a:t>and </a:t>
            </a:r>
            <a:r>
              <a:rPr lang="en-US" altLang="zh-CN" b="1" i="1" dirty="0">
                <a:latin typeface="Times New Roman" panose="02020603050405020304" pitchFamily="18" charset="0"/>
                <a:ea typeface="宋体" panose="02010600030101010101" pitchFamily="2" charset="-122"/>
              </a:rPr>
              <a:t>R</a:t>
            </a:r>
            <a:r>
              <a:rPr lang="en-US" altLang="zh-CN" b="1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3 </a:t>
            </a:r>
            <a:r>
              <a:rPr lang="en-US" altLang="zh-CN" b="1" dirty="0">
                <a:ea typeface="宋体" panose="02010600030101010101" pitchFamily="2" charset="-122"/>
              </a:rPr>
              <a:t>be binary relations on </a:t>
            </a:r>
            <a:r>
              <a:rPr lang="en-US" altLang="zh-CN" b="1" i="1" dirty="0">
                <a:ea typeface="宋体" panose="02010600030101010101" pitchFamily="2" charset="-122"/>
              </a:rPr>
              <a:t>N</a:t>
            </a:r>
            <a:r>
              <a:rPr lang="en-US" altLang="zh-CN" b="1" dirty="0">
                <a:ea typeface="宋体" panose="02010600030101010101" pitchFamily="2" charset="-122"/>
              </a:rPr>
              <a:t>.</a:t>
            </a:r>
          </a:p>
          <a:p>
            <a:pPr>
              <a:buFontTx/>
              <a:buNone/>
            </a:pPr>
            <a:endParaRPr lang="en-US" altLang="zh-CN" b="1" dirty="0">
              <a:ea typeface="宋体" panose="02010600030101010101" pitchFamily="2" charset="-122"/>
            </a:endParaRPr>
          </a:p>
          <a:p>
            <a:pPr>
              <a:buFontTx/>
              <a:buNone/>
            </a:pPr>
            <a:endParaRPr lang="en-US" altLang="zh-CN" b="1" dirty="0">
              <a:ea typeface="宋体" panose="02010600030101010101" pitchFamily="2" charset="-122"/>
            </a:endParaRPr>
          </a:p>
        </p:txBody>
      </p:sp>
      <p:graphicFrame>
        <p:nvGraphicFramePr>
          <p:cNvPr id="19" name="Object 5">
            <a:extLst>
              <a:ext uri="{FF2B5EF4-FFF2-40B4-BE49-F238E27FC236}">
                <a16:creationId xmlns:a16="http://schemas.microsoft.com/office/drawing/2014/main" id="{075A7C05-417F-4753-A31A-A677972F2BC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5874462"/>
              </p:ext>
            </p:extLst>
          </p:nvPr>
        </p:nvGraphicFramePr>
        <p:xfrm>
          <a:off x="4138613" y="2430463"/>
          <a:ext cx="5330825" cy="1504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591" name="Equation" r:id="rId4" imgW="2476440" imgH="698400" progId="Equation.DSMT4">
                  <p:embed/>
                </p:oleObj>
              </mc:Choice>
              <mc:Fallback>
                <p:oleObj name="Equation" r:id="rId4" imgW="2476440" imgH="698400" progId="Equation.DSMT4">
                  <p:embed/>
                  <p:pic>
                    <p:nvPicPr>
                      <p:cNvPr id="32774" name="Object 5">
                        <a:extLst>
                          <a:ext uri="{FF2B5EF4-FFF2-40B4-BE49-F238E27FC236}">
                            <a16:creationId xmlns:a16="http://schemas.microsoft.com/office/drawing/2014/main" id="{69FDCD73-4364-4B35-9980-104007C24C1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38613" y="2430463"/>
                        <a:ext cx="5330825" cy="1504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Text Box 7">
            <a:extLst>
              <a:ext uri="{FF2B5EF4-FFF2-40B4-BE49-F238E27FC236}">
                <a16:creationId xmlns:a16="http://schemas.microsoft.com/office/drawing/2014/main" id="{23BDE8D1-C0C0-4BF1-92B8-A4DDCCB178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84919" y="4110228"/>
            <a:ext cx="7488238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0" lang="en-US" altLang="zh-CN" sz="2800" dirty="0">
                <a:latin typeface="Times New Roman" panose="02020603050405020304" pitchFamily="18" charset="0"/>
              </a:rPr>
              <a:t>From the point of set, </a:t>
            </a:r>
            <a:r>
              <a:rPr kumimoji="0" lang="en-US" altLang="zh-CN" sz="2800" b="1" i="1" dirty="0">
                <a:latin typeface="Times New Roman" panose="02020603050405020304" pitchFamily="18" charset="0"/>
              </a:rPr>
              <a:t>R</a:t>
            </a:r>
            <a:r>
              <a:rPr kumimoji="0" lang="en-US" altLang="zh-CN" sz="2800" b="1" baseline="-25000" dirty="0">
                <a:latin typeface="Times New Roman" panose="02020603050405020304" pitchFamily="18" charset="0"/>
              </a:rPr>
              <a:t>1</a:t>
            </a:r>
            <a:r>
              <a:rPr kumimoji="0" lang="en-US" altLang="zh-CN" sz="2800" b="1" i="1" dirty="0">
                <a:latin typeface="Times New Roman" panose="02020603050405020304" pitchFamily="18" charset="0"/>
              </a:rPr>
              <a:t>=R</a:t>
            </a:r>
            <a:r>
              <a:rPr kumimoji="0" lang="en-US" altLang="zh-CN" sz="2800" b="1" baseline="-25000" dirty="0">
                <a:latin typeface="Times New Roman" panose="02020603050405020304" pitchFamily="18" charset="0"/>
              </a:rPr>
              <a:t>2</a:t>
            </a:r>
            <a:r>
              <a:rPr kumimoji="0" lang="en-US" altLang="zh-CN" sz="2800" b="1" i="1" dirty="0">
                <a:latin typeface="Times New Roman" panose="02020603050405020304" pitchFamily="18" charset="0"/>
              </a:rPr>
              <a:t>=R</a:t>
            </a:r>
            <a:r>
              <a:rPr kumimoji="0" lang="en-US" altLang="zh-CN" sz="2800" b="1" baseline="-25000" dirty="0">
                <a:latin typeface="Times New Roman" panose="02020603050405020304" pitchFamily="18" charset="0"/>
              </a:rPr>
              <a:t>3</a:t>
            </a:r>
            <a:r>
              <a:rPr kumimoji="0" lang="en-US" altLang="zh-CN" sz="2800" dirty="0">
                <a:latin typeface="Times New Roman" panose="02020603050405020304" pitchFamily="18" charset="0"/>
              </a:rPr>
              <a:t>. </a:t>
            </a:r>
          </a:p>
          <a:p>
            <a:pPr>
              <a:spcBef>
                <a:spcPct val="50000"/>
              </a:spcBef>
              <a:buNone/>
            </a:pPr>
            <a:r>
              <a:rPr kumimoji="0" lang="en-US" altLang="zh-CN" sz="2800" dirty="0">
                <a:latin typeface="Times New Roman" panose="02020603050405020304" pitchFamily="18" charset="0"/>
              </a:rPr>
              <a:t>But as far as binary relations are concerned, </a:t>
            </a:r>
            <a:r>
              <a:rPr kumimoji="0" lang="en-US" altLang="zh-CN" sz="2800" b="1" i="1" dirty="0">
                <a:latin typeface="Times New Roman" panose="02020603050405020304" pitchFamily="18" charset="0"/>
              </a:rPr>
              <a:t>R</a:t>
            </a:r>
            <a:r>
              <a:rPr kumimoji="0" lang="en-US" altLang="zh-CN" sz="2800" b="1" baseline="-25000" dirty="0">
                <a:latin typeface="Times New Roman" panose="02020603050405020304" pitchFamily="18" charset="0"/>
              </a:rPr>
              <a:t>2</a:t>
            </a:r>
            <a:r>
              <a:rPr kumimoji="0" lang="en-US" altLang="zh-CN" sz="2800" b="1" i="1" dirty="0">
                <a:latin typeface="Times New Roman" panose="02020603050405020304" pitchFamily="18" charset="0"/>
              </a:rPr>
              <a:t>=R</a:t>
            </a:r>
            <a:r>
              <a:rPr kumimoji="0" lang="en-US" altLang="zh-CN" sz="2800" b="1" baseline="-25000" dirty="0">
                <a:latin typeface="Times New Roman" panose="02020603050405020304" pitchFamily="18" charset="0"/>
              </a:rPr>
              <a:t>3 ,</a:t>
            </a:r>
            <a:r>
              <a:rPr kumimoji="0" lang="en-US" altLang="zh-CN" sz="2800" dirty="0">
                <a:latin typeface="Times New Roman" panose="02020603050405020304" pitchFamily="18" charset="0"/>
              </a:rPr>
              <a:t> not equal to </a:t>
            </a:r>
            <a:r>
              <a:rPr kumimoji="0" lang="en-US" altLang="zh-CN" sz="2800" b="1" i="1" dirty="0">
                <a:latin typeface="Times New Roman" panose="02020603050405020304" pitchFamily="18" charset="0"/>
              </a:rPr>
              <a:t>R</a:t>
            </a:r>
            <a:r>
              <a:rPr kumimoji="0" lang="en-US" altLang="zh-CN" sz="2800" b="1" baseline="-25000" dirty="0">
                <a:latin typeface="Times New Roman" panose="02020603050405020304" pitchFamily="18" charset="0"/>
              </a:rPr>
              <a:t>1</a:t>
            </a:r>
            <a:r>
              <a:rPr kumimoji="0" lang="en-US" altLang="zh-CN" sz="2800" dirty="0">
                <a:latin typeface="Times New Roman" panose="02020603050405020304" pitchFamily="18" charset="0"/>
              </a:rPr>
              <a:t>.</a:t>
            </a:r>
            <a:endParaRPr kumimoji="0" lang="zh-CN" altLang="en-US" sz="2800" b="1" dirty="0">
              <a:latin typeface="Times New Roman" panose="02020603050405020304" pitchFamily="18" charset="0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AFB655F0-7BA7-4878-B4A7-AD7A87BB60D1}"/>
              </a:ext>
            </a:extLst>
          </p:cNvPr>
          <p:cNvSpPr/>
          <p:nvPr/>
        </p:nvSpPr>
        <p:spPr>
          <a:xfrm>
            <a:off x="0" y="1037509"/>
            <a:ext cx="1689098" cy="5049716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/>
          </a:bodyPr>
          <a:lstStyle/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FF00"/>
                </a:solidFill>
                <a:cs typeface="+mn-ea"/>
                <a:sym typeface="+mn-lt"/>
              </a:rPr>
              <a:t>多重序元与笛卡尔乘积</a:t>
            </a: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元组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有序对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多重序元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笛卡尔乘积</a:t>
            </a: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FF00"/>
                </a:solidFill>
                <a:cs typeface="+mn-ea"/>
                <a:sym typeface="+mn-lt"/>
              </a:rPr>
              <a:t>关系的基本概念</a:t>
            </a: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关系的定义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u="sng" dirty="0">
                <a:solidFill>
                  <a:schemeClr val="bg1"/>
                </a:solidFill>
                <a:cs typeface="+mn-ea"/>
                <a:sym typeface="+mn-lt"/>
              </a:rPr>
              <a:t>相等</a:t>
            </a:r>
            <a:endParaRPr lang="en-US" altLang="zh-CN" u="sng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定义域和值域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FF00"/>
                </a:solidFill>
                <a:cs typeface="+mn-ea"/>
                <a:sym typeface="+mn-lt"/>
              </a:rPr>
              <a:t>关系的性质</a:t>
            </a: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30027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65459A86-2236-4247-9311-D46EC9F8D18D}"/>
              </a:ext>
            </a:extLst>
          </p:cNvPr>
          <p:cNvGrpSpPr/>
          <p:nvPr/>
        </p:nvGrpSpPr>
        <p:grpSpPr>
          <a:xfrm>
            <a:off x="119973" y="397477"/>
            <a:ext cx="1449151" cy="180724"/>
            <a:chOff x="5392832" y="1016000"/>
            <a:chExt cx="1449150" cy="180724"/>
          </a:xfrm>
        </p:grpSpPr>
        <p:sp>
          <p:nvSpPr>
            <p:cNvPr id="7" name="Freeform 45">
              <a:extLst>
                <a:ext uri="{FF2B5EF4-FFF2-40B4-BE49-F238E27FC236}">
                  <a16:creationId xmlns:a16="http://schemas.microsoft.com/office/drawing/2014/main" id="{79F5C682-BDEF-4D53-B481-CCF2EF60A4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8" name="Freeform 46">
              <a:extLst>
                <a:ext uri="{FF2B5EF4-FFF2-40B4-BE49-F238E27FC236}">
                  <a16:creationId xmlns:a16="http://schemas.microsoft.com/office/drawing/2014/main" id="{34E012F1-3888-4574-B83C-160D877B5C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9" name="Freeform 47">
              <a:extLst>
                <a:ext uri="{FF2B5EF4-FFF2-40B4-BE49-F238E27FC236}">
                  <a16:creationId xmlns:a16="http://schemas.microsoft.com/office/drawing/2014/main" id="{92C0B701-D754-4A82-AB31-4E35C971D1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10" name="Freeform 48">
              <a:extLst>
                <a:ext uri="{FF2B5EF4-FFF2-40B4-BE49-F238E27FC236}">
                  <a16:creationId xmlns:a16="http://schemas.microsoft.com/office/drawing/2014/main" id="{60F2428E-B4AC-403A-9F72-86667F8576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11" name="Freeform 49">
              <a:extLst>
                <a:ext uri="{FF2B5EF4-FFF2-40B4-BE49-F238E27FC236}">
                  <a16:creationId xmlns:a16="http://schemas.microsoft.com/office/drawing/2014/main" id="{0C987953-0EFA-465A-B7F9-C0CF22995A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</p:grpSp>
      <p:sp>
        <p:nvSpPr>
          <p:cNvPr id="12" name="灯片编号占位符 1">
            <a:extLst>
              <a:ext uri="{FF2B5EF4-FFF2-40B4-BE49-F238E27FC236}">
                <a16:creationId xmlns:a16="http://schemas.microsoft.com/office/drawing/2014/main" id="{5AEBC6C7-6925-4C9A-B360-18D57EB16C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38416" y="6492875"/>
            <a:ext cx="498022" cy="365125"/>
          </a:xfrm>
        </p:spPr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97B5860-9389-40BC-8CED-DD2AAB23A1E9}" type="slidenum">
              <a:rPr kumimoji="0" lang="zh-CN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Arial Unicode MS" panose="020B0604020202020204" pitchFamily="34" charset="-122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ea typeface="Arial Unicode MS" panose="020B0604020202020204" pitchFamily="34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F7A3F41B-308F-4232-9F10-7DB624028D9A}"/>
              </a:ext>
            </a:extLst>
          </p:cNvPr>
          <p:cNvSpPr txBox="1"/>
          <p:nvPr/>
        </p:nvSpPr>
        <p:spPr>
          <a:xfrm>
            <a:off x="1756364" y="103852"/>
            <a:ext cx="103156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cs typeface="+mn-ea"/>
                <a:sym typeface="+mn-lt"/>
              </a:rPr>
              <a:t>Domain(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cs typeface="+mn-ea"/>
                <a:sym typeface="+mn-lt"/>
              </a:rPr>
              <a:t>定义域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cs typeface="+mn-ea"/>
                <a:sym typeface="+mn-lt"/>
              </a:rPr>
              <a:t>) and range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cs typeface="+mn-ea"/>
                <a:sym typeface="+mn-lt"/>
              </a:rPr>
              <a:t>（值域） 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cs typeface="+mn-ea"/>
                <a:sym typeface="+mn-lt"/>
              </a:rPr>
              <a:t>of relation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/>
              <a:cs typeface="+mn-ea"/>
              <a:sym typeface="+mn-lt"/>
            </a:endParaRPr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9F90D783-100F-400F-9EB7-251974B8A534}"/>
              </a:ext>
            </a:extLst>
          </p:cNvPr>
          <p:cNvSpPr txBox="1">
            <a:spLocks noChangeArrowheads="1"/>
          </p:cNvSpPr>
          <p:nvPr/>
        </p:nvSpPr>
        <p:spPr>
          <a:xfrm>
            <a:off x="2221992" y="1176147"/>
            <a:ext cx="9262872" cy="21590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None/>
            </a:pP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The 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domain</a:t>
            </a: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of relation </a:t>
            </a:r>
            <a:r>
              <a:rPr lang="en-US" altLang="zh-CN" sz="2400" b="1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</a:t>
            </a: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(the relation from </a:t>
            </a:r>
            <a:r>
              <a:rPr lang="en-US" altLang="zh-CN" sz="2400" b="1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to </a:t>
            </a:r>
            <a:r>
              <a:rPr lang="en-US" altLang="zh-CN" sz="2400" b="1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</a:t>
            </a: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 is defined as</a:t>
            </a: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</a:p>
          <a:p>
            <a:pPr>
              <a:buFontTx/>
              <a:buNone/>
            </a:pPr>
            <a:r>
              <a:rPr lang="en-US" altLang="zh-CN" i="1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dom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)={</a:t>
            </a:r>
            <a:r>
              <a:rPr lang="en-US" altLang="zh-CN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|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</a:t>
            </a:r>
            <a:r>
              <a:rPr lang="en-US" altLang="zh-CN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y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(&lt;</a:t>
            </a:r>
            <a:r>
              <a:rPr lang="en-US" altLang="zh-CN" i="1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x</a:t>
            </a:r>
            <a:r>
              <a:rPr lang="en-US" altLang="zh-CN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,</a:t>
            </a:r>
            <a:r>
              <a:rPr lang="en-US" altLang="zh-CN" i="1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y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&gt;</a:t>
            </a:r>
            <a:r>
              <a:rPr lang="en-US" altLang="zh-CN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R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)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}</a:t>
            </a:r>
          </a:p>
          <a:p>
            <a:pPr>
              <a:buFontTx/>
              <a:buNone/>
            </a:pP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The 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range</a:t>
            </a: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of relation R is defined as:</a:t>
            </a:r>
          </a:p>
          <a:p>
            <a:pPr>
              <a:buFontTx/>
              <a:buNone/>
            </a:pPr>
            <a:r>
              <a:rPr lang="en-US" altLang="zh-CN" sz="2400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ran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400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)={</a:t>
            </a:r>
            <a:r>
              <a:rPr lang="en-US" altLang="zh-CN" sz="2400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y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|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</a:t>
            </a:r>
            <a:r>
              <a:rPr lang="en-US" altLang="zh-CN" sz="2400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x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(&lt;</a:t>
            </a:r>
            <a:r>
              <a:rPr lang="en-US" altLang="zh-CN" sz="2400" i="1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x</a:t>
            </a:r>
            <a:r>
              <a:rPr lang="en-US" altLang="zh-CN" sz="24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,</a:t>
            </a:r>
            <a:r>
              <a:rPr lang="en-US" altLang="zh-CN" sz="2400" i="1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y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&gt;</a:t>
            </a:r>
            <a:r>
              <a:rPr lang="en-US" altLang="zh-CN" sz="2400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R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)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}</a:t>
            </a:r>
          </a:p>
          <a:p>
            <a:pPr>
              <a:buFontTx/>
              <a:buNone/>
            </a:pPr>
            <a:endParaRPr lang="en-US" altLang="zh-CN" sz="24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3" name="Text Box 16">
            <a:extLst>
              <a:ext uri="{FF2B5EF4-FFF2-40B4-BE49-F238E27FC236}">
                <a16:creationId xmlns:a16="http://schemas.microsoft.com/office/drawing/2014/main" id="{E161D853-8DCF-4F61-91AE-18D447A25F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40559" y="1561021"/>
            <a:ext cx="6096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en-US" altLang="zh-CN" sz="2800" b="1">
                <a:solidFill>
                  <a:srgbClr val="000000"/>
                </a:solidFill>
                <a:latin typeface="Times New Roman" panose="02020603050405020304" pitchFamily="18" charset="0"/>
              </a:rPr>
              <a:t>A</a:t>
            </a:r>
          </a:p>
        </p:txBody>
      </p:sp>
      <p:sp>
        <p:nvSpPr>
          <p:cNvPr id="34" name="Text Box 17">
            <a:extLst>
              <a:ext uri="{FF2B5EF4-FFF2-40B4-BE49-F238E27FC236}">
                <a16:creationId xmlns:a16="http://schemas.microsoft.com/office/drawing/2014/main" id="{162B041C-F687-4818-A55F-AEB9B18BAB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53446" y="1561021"/>
            <a:ext cx="6096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en-US" altLang="zh-CN" sz="2800" b="1">
                <a:solidFill>
                  <a:srgbClr val="000000"/>
                </a:solidFill>
                <a:latin typeface="Times New Roman" panose="02020603050405020304" pitchFamily="18" charset="0"/>
              </a:rPr>
              <a:t>B</a:t>
            </a:r>
          </a:p>
        </p:txBody>
      </p:sp>
      <p:grpSp>
        <p:nvGrpSpPr>
          <p:cNvPr id="35" name="Group 18">
            <a:extLst>
              <a:ext uri="{FF2B5EF4-FFF2-40B4-BE49-F238E27FC236}">
                <a16:creationId xmlns:a16="http://schemas.microsoft.com/office/drawing/2014/main" id="{3C375CA6-4385-4CD6-BFEC-432E6E12F78B}"/>
              </a:ext>
            </a:extLst>
          </p:cNvPr>
          <p:cNvGrpSpPr>
            <a:grpSpLocks/>
          </p:cNvGrpSpPr>
          <p:nvPr/>
        </p:nvGrpSpPr>
        <p:grpSpPr bwMode="auto">
          <a:xfrm>
            <a:off x="8824659" y="1992821"/>
            <a:ext cx="792162" cy="2089150"/>
            <a:chOff x="3787" y="2341"/>
            <a:chExt cx="499" cy="1497"/>
          </a:xfrm>
        </p:grpSpPr>
        <p:sp>
          <p:nvSpPr>
            <p:cNvPr id="36" name="Oval 19">
              <a:extLst>
                <a:ext uri="{FF2B5EF4-FFF2-40B4-BE49-F238E27FC236}">
                  <a16:creationId xmlns:a16="http://schemas.microsoft.com/office/drawing/2014/main" id="{E64D5C6E-8174-4918-8922-9080DAFEF1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7" y="2341"/>
              <a:ext cx="499" cy="1497"/>
            </a:xfrm>
            <a:prstGeom prst="ellipse">
              <a:avLst/>
            </a:prstGeom>
            <a:solidFill>
              <a:srgbClr val="00CC99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7" name="Oval 20">
              <a:extLst>
                <a:ext uri="{FF2B5EF4-FFF2-40B4-BE49-F238E27FC236}">
                  <a16:creationId xmlns:a16="http://schemas.microsoft.com/office/drawing/2014/main" id="{95FED7F6-0A6E-48F4-8C06-CB2A9C2F01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69" y="2614"/>
              <a:ext cx="136" cy="181"/>
            </a:xfrm>
            <a:prstGeom prst="ellipse">
              <a:avLst/>
            </a:prstGeom>
            <a:solidFill>
              <a:srgbClr val="00CC99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</a:p>
          </p:txBody>
        </p:sp>
        <p:sp>
          <p:nvSpPr>
            <p:cNvPr id="38" name="Oval 21">
              <a:extLst>
                <a:ext uri="{FF2B5EF4-FFF2-40B4-BE49-F238E27FC236}">
                  <a16:creationId xmlns:a16="http://schemas.microsoft.com/office/drawing/2014/main" id="{C6DD7CC0-A8CE-4977-9BC6-FBD0E96450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69" y="2931"/>
              <a:ext cx="136" cy="227"/>
            </a:xfrm>
            <a:prstGeom prst="ellipse">
              <a:avLst/>
            </a:prstGeom>
            <a:solidFill>
              <a:srgbClr val="00CC99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3</a:t>
              </a:r>
            </a:p>
          </p:txBody>
        </p:sp>
        <p:sp>
          <p:nvSpPr>
            <p:cNvPr id="39" name="Oval 22">
              <a:extLst>
                <a:ext uri="{FF2B5EF4-FFF2-40B4-BE49-F238E27FC236}">
                  <a16:creationId xmlns:a16="http://schemas.microsoft.com/office/drawing/2014/main" id="{1992113D-7767-464D-ACD1-8E776D07DA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69" y="3339"/>
              <a:ext cx="136" cy="182"/>
            </a:xfrm>
            <a:prstGeom prst="ellipse">
              <a:avLst/>
            </a:prstGeom>
            <a:solidFill>
              <a:srgbClr val="00CC99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5</a:t>
              </a:r>
            </a:p>
          </p:txBody>
        </p:sp>
      </p:grpSp>
      <p:sp>
        <p:nvSpPr>
          <p:cNvPr id="40" name="Oval 23">
            <a:extLst>
              <a:ext uri="{FF2B5EF4-FFF2-40B4-BE49-F238E27FC236}">
                <a16:creationId xmlns:a16="http://schemas.microsoft.com/office/drawing/2014/main" id="{79B72A0E-BE77-4B92-BA31-9E6EA96CD6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08984" y="1992821"/>
            <a:ext cx="792162" cy="2160587"/>
          </a:xfrm>
          <a:prstGeom prst="ellipse">
            <a:avLst/>
          </a:prstGeom>
          <a:solidFill>
            <a:srgbClr val="00CC99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1" name="Oval 24">
            <a:extLst>
              <a:ext uri="{FF2B5EF4-FFF2-40B4-BE49-F238E27FC236}">
                <a16:creationId xmlns:a16="http://schemas.microsoft.com/office/drawing/2014/main" id="{5C52A0D3-4457-4ED2-A4F1-0267EED58D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64571" y="2170621"/>
            <a:ext cx="215900" cy="287337"/>
          </a:xfrm>
          <a:prstGeom prst="ellipse">
            <a:avLst/>
          </a:prstGeom>
          <a:solidFill>
            <a:srgbClr val="00CC99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</a:p>
        </p:txBody>
      </p:sp>
      <p:sp>
        <p:nvSpPr>
          <p:cNvPr id="42" name="Oval 25">
            <a:extLst>
              <a:ext uri="{FF2B5EF4-FFF2-40B4-BE49-F238E27FC236}">
                <a16:creationId xmlns:a16="http://schemas.microsoft.com/office/drawing/2014/main" id="{BDAD019E-E11E-40E7-A84D-9EB853EB1C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97909" y="2569083"/>
            <a:ext cx="215900" cy="360363"/>
          </a:xfrm>
          <a:prstGeom prst="ellipse">
            <a:avLst/>
          </a:prstGeom>
          <a:solidFill>
            <a:srgbClr val="00CC99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6</a:t>
            </a:r>
          </a:p>
        </p:txBody>
      </p:sp>
      <p:sp>
        <p:nvSpPr>
          <p:cNvPr id="43" name="Oval 26">
            <a:extLst>
              <a:ext uri="{FF2B5EF4-FFF2-40B4-BE49-F238E27FC236}">
                <a16:creationId xmlns:a16="http://schemas.microsoft.com/office/drawing/2014/main" id="{6A0FE2DF-0D6C-4F5E-932C-F63DDD9AB2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97909" y="3361246"/>
            <a:ext cx="215900" cy="288925"/>
          </a:xfrm>
          <a:prstGeom prst="ellipse">
            <a:avLst/>
          </a:prstGeom>
          <a:solidFill>
            <a:srgbClr val="00CC99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8</a:t>
            </a:r>
          </a:p>
        </p:txBody>
      </p:sp>
      <p:sp>
        <p:nvSpPr>
          <p:cNvPr id="44" name="Line 27">
            <a:extLst>
              <a:ext uri="{FF2B5EF4-FFF2-40B4-BE49-F238E27FC236}">
                <a16:creationId xmlns:a16="http://schemas.microsoft.com/office/drawing/2014/main" id="{5616B533-0FA7-4F7C-8097-4B4D49E7DEB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329484" y="2353183"/>
            <a:ext cx="1295400" cy="21590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5" name="Line 28">
            <a:extLst>
              <a:ext uri="{FF2B5EF4-FFF2-40B4-BE49-F238E27FC236}">
                <a16:creationId xmlns:a16="http://schemas.microsoft.com/office/drawing/2014/main" id="{FD44C4CD-FF3F-4A94-8730-F1597A772768}"/>
              </a:ext>
            </a:extLst>
          </p:cNvPr>
          <p:cNvSpPr>
            <a:spLocks noChangeShapeType="1"/>
          </p:cNvSpPr>
          <p:nvPr/>
        </p:nvSpPr>
        <p:spPr bwMode="auto">
          <a:xfrm>
            <a:off x="9329484" y="3145346"/>
            <a:ext cx="1368425" cy="576262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6" name="Line 29">
            <a:extLst>
              <a:ext uri="{FF2B5EF4-FFF2-40B4-BE49-F238E27FC236}">
                <a16:creationId xmlns:a16="http://schemas.microsoft.com/office/drawing/2014/main" id="{DA99AF4D-58E0-4518-9B04-43B979F582B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329484" y="2858008"/>
            <a:ext cx="1295400" cy="21590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7" name="Line 30">
            <a:extLst>
              <a:ext uri="{FF2B5EF4-FFF2-40B4-BE49-F238E27FC236}">
                <a16:creationId xmlns:a16="http://schemas.microsoft.com/office/drawing/2014/main" id="{61B2719D-2D18-4992-A9DC-57F94203F4A7}"/>
              </a:ext>
            </a:extLst>
          </p:cNvPr>
          <p:cNvSpPr>
            <a:spLocks noChangeShapeType="1"/>
          </p:cNvSpPr>
          <p:nvPr/>
        </p:nvSpPr>
        <p:spPr bwMode="auto">
          <a:xfrm>
            <a:off x="9329484" y="2642108"/>
            <a:ext cx="1295400" cy="71438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8" name="Line 31">
            <a:extLst>
              <a:ext uri="{FF2B5EF4-FFF2-40B4-BE49-F238E27FC236}">
                <a16:creationId xmlns:a16="http://schemas.microsoft.com/office/drawing/2014/main" id="{01BE9E46-7C1D-4FB2-B4F1-878BB6DB7EA1}"/>
              </a:ext>
            </a:extLst>
          </p:cNvPr>
          <p:cNvSpPr>
            <a:spLocks noChangeShapeType="1"/>
          </p:cNvSpPr>
          <p:nvPr/>
        </p:nvSpPr>
        <p:spPr bwMode="auto">
          <a:xfrm>
            <a:off x="9329484" y="2713546"/>
            <a:ext cx="1368425" cy="86360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9" name="Oval 32">
            <a:extLst>
              <a:ext uri="{FF2B5EF4-FFF2-40B4-BE49-F238E27FC236}">
                <a16:creationId xmlns:a16="http://schemas.microsoft.com/office/drawing/2014/main" id="{6E4911D5-1EA3-487B-8193-DE1EF25DF7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97909" y="3721608"/>
            <a:ext cx="215900" cy="288925"/>
          </a:xfrm>
          <a:prstGeom prst="ellipse">
            <a:avLst/>
          </a:prstGeom>
          <a:solidFill>
            <a:srgbClr val="00CC99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9</a:t>
            </a:r>
          </a:p>
        </p:txBody>
      </p:sp>
      <p:sp>
        <p:nvSpPr>
          <p:cNvPr id="50" name="Oval 33">
            <a:extLst>
              <a:ext uri="{FF2B5EF4-FFF2-40B4-BE49-F238E27FC236}">
                <a16:creationId xmlns:a16="http://schemas.microsoft.com/office/drawing/2014/main" id="{15529784-5403-41EB-8F27-8F47C40DAF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97909" y="2996121"/>
            <a:ext cx="215900" cy="288925"/>
          </a:xfrm>
          <a:prstGeom prst="ellipse">
            <a:avLst/>
          </a:prstGeom>
          <a:solidFill>
            <a:srgbClr val="00CC99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7</a:t>
            </a:r>
          </a:p>
        </p:txBody>
      </p:sp>
      <p:sp>
        <p:nvSpPr>
          <p:cNvPr id="51" name="Text Box 9">
            <a:extLst>
              <a:ext uri="{FF2B5EF4-FFF2-40B4-BE49-F238E27FC236}">
                <a16:creationId xmlns:a16="http://schemas.microsoft.com/office/drawing/2014/main" id="{655FED8D-1DDA-4E3A-B90B-DD635B22E2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21992" y="3198019"/>
            <a:ext cx="554513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0" lang="en-US" altLang="zh-CN" sz="2400" b="1" dirty="0">
                <a:latin typeface="Times New Roman" panose="02020603050405020304" pitchFamily="18" charset="0"/>
              </a:rPr>
              <a:t>Obviously, </a:t>
            </a:r>
            <a:r>
              <a:rPr kumimoji="0" lang="en-US" altLang="zh-CN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dom</a:t>
            </a:r>
            <a:r>
              <a:rPr kumimoji="0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kumimoji="0"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kumimoji="0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kumimoji="0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</a:t>
            </a:r>
            <a:r>
              <a:rPr kumimoji="0"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A</a:t>
            </a:r>
            <a:r>
              <a:rPr kumimoji="0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, </a:t>
            </a:r>
            <a:r>
              <a:rPr kumimoji="0"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</a:t>
            </a:r>
            <a:r>
              <a:rPr kumimoji="0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kumimoji="0"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kumimoji="0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kumimoji="0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</a:t>
            </a:r>
            <a:r>
              <a:rPr kumimoji="0"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B</a:t>
            </a:r>
            <a:r>
              <a:rPr kumimoji="0" lang="en-US" altLang="zh-CN" sz="2400" b="1" dirty="0">
                <a:latin typeface="Times New Roman" panose="02020603050405020304" pitchFamily="18" charset="0"/>
              </a:rPr>
              <a:t> </a:t>
            </a:r>
            <a:endParaRPr kumimoji="0" lang="zh-CN" altLang="en-US" sz="2400" b="1" dirty="0">
              <a:latin typeface="Times New Roman" panose="02020603050405020304" pitchFamily="18" charset="0"/>
            </a:endParaRPr>
          </a:p>
        </p:txBody>
      </p:sp>
      <p:sp>
        <p:nvSpPr>
          <p:cNvPr id="52" name="Text Box 11">
            <a:extLst>
              <a:ext uri="{FF2B5EF4-FFF2-40B4-BE49-F238E27FC236}">
                <a16:creationId xmlns:a16="http://schemas.microsoft.com/office/drawing/2014/main" id="{587F0C89-C356-4178-AA20-CC730E6544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06797" y="4256062"/>
            <a:ext cx="9431619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0" lang="en-US" altLang="zh-CN" sz="24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Example</a:t>
            </a:r>
            <a:r>
              <a:rPr kumimoji="0" lang="zh-CN" altLang="en-US" sz="2400" b="1" dirty="0">
                <a:latin typeface="Times New Roman" panose="02020603050405020304" pitchFamily="18" charset="0"/>
              </a:rPr>
              <a:t>：</a:t>
            </a:r>
            <a:r>
              <a:rPr kumimoji="0" lang="en-US" altLang="zh-CN" sz="2400" b="1" dirty="0">
                <a:latin typeface="Times New Roman" panose="02020603050405020304" pitchFamily="18" charset="0"/>
              </a:rPr>
              <a:t>let </a:t>
            </a:r>
            <a:r>
              <a:rPr kumimoji="0" lang="en-US" altLang="zh-CN" sz="2400" b="1" i="1" dirty="0">
                <a:latin typeface="Times New Roman" panose="02020603050405020304" pitchFamily="18" charset="0"/>
              </a:rPr>
              <a:t>A</a:t>
            </a:r>
            <a:r>
              <a:rPr kumimoji="0" lang="en-US" altLang="zh-CN" sz="2400" b="1" dirty="0">
                <a:latin typeface="Times New Roman" panose="02020603050405020304" pitchFamily="18" charset="0"/>
              </a:rPr>
              <a:t>={2,3,5},</a:t>
            </a:r>
            <a:r>
              <a:rPr kumimoji="0" lang="en-US" altLang="zh-CN" sz="2400" b="1" i="1" dirty="0">
                <a:latin typeface="Times New Roman" panose="02020603050405020304" pitchFamily="18" charset="0"/>
              </a:rPr>
              <a:t>B</a:t>
            </a:r>
            <a:r>
              <a:rPr kumimoji="0" lang="en-US" altLang="zh-CN" sz="2400" b="1" dirty="0">
                <a:latin typeface="Times New Roman" panose="02020603050405020304" pitchFamily="18" charset="0"/>
              </a:rPr>
              <a:t>={2,6,7,8,9}</a:t>
            </a:r>
            <a:r>
              <a:rPr kumimoji="0" lang="zh-CN" altLang="en-US" sz="2400" b="1" dirty="0">
                <a:latin typeface="Times New Roman" panose="02020603050405020304" pitchFamily="18" charset="0"/>
              </a:rPr>
              <a:t>，</a:t>
            </a:r>
            <a:r>
              <a:rPr kumimoji="0" lang="en-US" altLang="zh-CN" sz="2400" b="1" dirty="0">
                <a:latin typeface="Times New Roman" panose="02020603050405020304" pitchFamily="18" charset="0"/>
              </a:rPr>
              <a:t> The relation </a:t>
            </a:r>
            <a:r>
              <a:rPr kumimoji="0" lang="en-US" altLang="zh-CN" sz="2400" b="1" i="1" dirty="0">
                <a:latin typeface="Times New Roman" panose="02020603050405020304" pitchFamily="18" charset="0"/>
              </a:rPr>
              <a:t>R</a:t>
            </a:r>
            <a:r>
              <a:rPr kumimoji="0" lang="en-US" altLang="zh-CN" sz="2400" b="1" dirty="0">
                <a:latin typeface="Times New Roman" panose="02020603050405020304" pitchFamily="18" charset="0"/>
              </a:rPr>
              <a:t> from </a:t>
            </a:r>
            <a:r>
              <a:rPr kumimoji="0" lang="en-US" altLang="zh-CN" sz="2400" b="1" i="1" dirty="0">
                <a:latin typeface="Times New Roman" panose="02020603050405020304" pitchFamily="18" charset="0"/>
              </a:rPr>
              <a:t>A</a:t>
            </a:r>
            <a:r>
              <a:rPr kumimoji="0" lang="en-US" altLang="zh-CN" sz="2400" b="1" dirty="0">
                <a:latin typeface="Times New Roman" panose="02020603050405020304" pitchFamily="18" charset="0"/>
              </a:rPr>
              <a:t> to </a:t>
            </a:r>
            <a:r>
              <a:rPr kumimoji="0" lang="en-US" altLang="zh-CN" sz="2400" b="1" i="1" dirty="0">
                <a:latin typeface="Times New Roman" panose="02020603050405020304" pitchFamily="18" charset="0"/>
              </a:rPr>
              <a:t>B</a:t>
            </a:r>
            <a:r>
              <a:rPr kumimoji="0" lang="en-US" altLang="zh-CN" sz="2400" b="1" dirty="0">
                <a:latin typeface="Times New Roman" panose="02020603050405020304" pitchFamily="18" charset="0"/>
              </a:rPr>
              <a:t> is defined as: if and only if </a:t>
            </a:r>
            <a:r>
              <a:rPr kumimoji="0" lang="en-US" altLang="zh-CN" sz="2400" b="1" i="1" dirty="0">
                <a:latin typeface="Times New Roman" panose="02020603050405020304" pitchFamily="18" charset="0"/>
              </a:rPr>
              <a:t>a</a:t>
            </a:r>
            <a:r>
              <a:rPr kumimoji="0" lang="en-US" altLang="zh-CN" sz="2400" b="1" dirty="0">
                <a:latin typeface="Times New Roman" panose="02020603050405020304" pitchFamily="18" charset="0"/>
              </a:rPr>
              <a:t> can divide </a:t>
            </a:r>
            <a:r>
              <a:rPr kumimoji="0" lang="en-US" altLang="zh-CN" sz="2400" b="1" i="1" dirty="0">
                <a:latin typeface="Times New Roman" panose="02020603050405020304" pitchFamily="18" charset="0"/>
              </a:rPr>
              <a:t>b</a:t>
            </a:r>
            <a:r>
              <a:rPr kumimoji="0" lang="en-US" altLang="zh-CN" sz="2400" b="1" dirty="0">
                <a:latin typeface="Times New Roman" panose="02020603050405020304" pitchFamily="18" charset="0"/>
              </a:rPr>
              <a:t>, there is </a:t>
            </a:r>
            <a:r>
              <a:rPr kumimoji="0" lang="en-US" altLang="zh-CN" sz="2400" b="1" i="1" dirty="0" err="1">
                <a:latin typeface="Times New Roman" panose="02020603050405020304" pitchFamily="18" charset="0"/>
              </a:rPr>
              <a:t>aRb</a:t>
            </a:r>
            <a:endParaRPr kumimoji="0" lang="en-US" altLang="zh-CN" sz="2400" b="1" dirty="0">
              <a:latin typeface="Times New Roman" panose="02020603050405020304" pitchFamily="18" charset="0"/>
            </a:endParaRPr>
          </a:p>
        </p:txBody>
      </p:sp>
      <p:grpSp>
        <p:nvGrpSpPr>
          <p:cNvPr id="53" name="Group 12">
            <a:extLst>
              <a:ext uri="{FF2B5EF4-FFF2-40B4-BE49-F238E27FC236}">
                <a16:creationId xmlns:a16="http://schemas.microsoft.com/office/drawing/2014/main" id="{27DA907A-14C1-45B8-A2BA-1C39FA054818}"/>
              </a:ext>
            </a:extLst>
          </p:cNvPr>
          <p:cNvGrpSpPr>
            <a:grpSpLocks/>
          </p:cNvGrpSpPr>
          <p:nvPr/>
        </p:nvGrpSpPr>
        <p:grpSpPr bwMode="auto">
          <a:xfrm>
            <a:off x="3694113" y="5241925"/>
            <a:ext cx="5130800" cy="457200"/>
            <a:chOff x="2419" y="3112"/>
            <a:chExt cx="3232" cy="288"/>
          </a:xfrm>
        </p:grpSpPr>
        <p:sp>
          <p:nvSpPr>
            <p:cNvPr id="54" name="Text Box 13">
              <a:extLst>
                <a:ext uri="{FF2B5EF4-FFF2-40B4-BE49-F238E27FC236}">
                  <a16:creationId xmlns:a16="http://schemas.microsoft.com/office/drawing/2014/main" id="{55531DE6-0044-4E07-BAA2-7E239C05254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19" y="3112"/>
              <a:ext cx="54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kumimoji="0" lang="en-US" altLang="zh-CN" sz="2400" b="1" dirty="0">
                  <a:latin typeface="Times New Roman" panose="02020603050405020304" pitchFamily="18" charset="0"/>
                </a:rPr>
                <a:t>so:</a:t>
              </a:r>
            </a:p>
          </p:txBody>
        </p:sp>
        <p:graphicFrame>
          <p:nvGraphicFramePr>
            <p:cNvPr id="55" name="Object 14">
              <a:extLst>
                <a:ext uri="{FF2B5EF4-FFF2-40B4-BE49-F238E27FC236}">
                  <a16:creationId xmlns:a16="http://schemas.microsoft.com/office/drawing/2014/main" id="{B0ABB7F8-095B-4CC1-B2F4-E0A021D42CF8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332669344"/>
                </p:ext>
              </p:extLst>
            </p:nvPr>
          </p:nvGraphicFramePr>
          <p:xfrm>
            <a:off x="2963" y="3184"/>
            <a:ext cx="2688" cy="21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0613" name="Equation" r:id="rId4" imgW="4267200" imgH="342900" progId="Equation.DSMT4">
                    <p:embed/>
                  </p:oleObj>
                </mc:Choice>
                <mc:Fallback>
                  <p:oleObj name="Equation" r:id="rId4" imgW="4267200" imgH="342900" progId="Equation.DSMT4">
                    <p:embed/>
                    <p:pic>
                      <p:nvPicPr>
                        <p:cNvPr id="33821" name="Object 14">
                          <a:extLst>
                            <a:ext uri="{FF2B5EF4-FFF2-40B4-BE49-F238E27FC236}">
                              <a16:creationId xmlns:a16="http://schemas.microsoft.com/office/drawing/2014/main" id="{C0C7F86A-E204-4FAF-8121-EBE0B9BCE806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63" y="3184"/>
                          <a:ext cx="2688" cy="21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56" name="Text Box 15">
            <a:extLst>
              <a:ext uri="{FF2B5EF4-FFF2-40B4-BE49-F238E27FC236}">
                <a16:creationId xmlns:a16="http://schemas.microsoft.com/office/drawing/2014/main" id="{576BD08A-E4D6-4967-8589-7CF7696E2D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78135" y="5797550"/>
            <a:ext cx="3168650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0" lang="en-US" altLang="zh-CN" sz="2400" b="1" i="1" dirty="0" err="1">
                <a:latin typeface="Times New Roman" panose="02020603050405020304" pitchFamily="18" charset="0"/>
              </a:rPr>
              <a:t>dom</a:t>
            </a:r>
            <a:r>
              <a:rPr kumimoji="0" lang="en-US" altLang="zh-CN" sz="2400" b="1" dirty="0">
                <a:latin typeface="Times New Roman" panose="02020603050405020304" pitchFamily="18" charset="0"/>
              </a:rPr>
              <a:t>(</a:t>
            </a:r>
            <a:r>
              <a:rPr kumimoji="0" lang="en-US" altLang="zh-CN" sz="2400" b="1" i="1" dirty="0">
                <a:latin typeface="Times New Roman" panose="02020603050405020304" pitchFamily="18" charset="0"/>
              </a:rPr>
              <a:t>R</a:t>
            </a:r>
            <a:r>
              <a:rPr kumimoji="0" lang="en-US" altLang="zh-CN" sz="2400" b="1" dirty="0">
                <a:latin typeface="Times New Roman" panose="02020603050405020304" pitchFamily="18" charset="0"/>
              </a:rPr>
              <a:t>)={2,3}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0" lang="en-US" altLang="zh-CN" sz="2400" b="1" i="1" dirty="0">
                <a:latin typeface="Times New Roman" panose="02020603050405020304" pitchFamily="18" charset="0"/>
              </a:rPr>
              <a:t>ran</a:t>
            </a:r>
            <a:r>
              <a:rPr kumimoji="0" lang="en-US" altLang="zh-CN" sz="2400" b="1" dirty="0">
                <a:latin typeface="Times New Roman" panose="02020603050405020304" pitchFamily="18" charset="0"/>
              </a:rPr>
              <a:t>(</a:t>
            </a:r>
            <a:r>
              <a:rPr kumimoji="0" lang="en-US" altLang="zh-CN" sz="2400" b="1" i="1" dirty="0">
                <a:latin typeface="Times New Roman" panose="02020603050405020304" pitchFamily="18" charset="0"/>
              </a:rPr>
              <a:t>R</a:t>
            </a:r>
            <a:r>
              <a:rPr kumimoji="0" lang="en-US" altLang="zh-CN" sz="2400" b="1" dirty="0">
                <a:latin typeface="Times New Roman" panose="02020603050405020304" pitchFamily="18" charset="0"/>
              </a:rPr>
              <a:t>)={2,6,8,9}</a:t>
            </a:r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0D8E50D7-B2BA-4A39-B601-883C7B51D9D9}"/>
              </a:ext>
            </a:extLst>
          </p:cNvPr>
          <p:cNvSpPr/>
          <p:nvPr/>
        </p:nvSpPr>
        <p:spPr>
          <a:xfrm>
            <a:off x="0" y="1037509"/>
            <a:ext cx="1689098" cy="5049716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/>
          </a:bodyPr>
          <a:lstStyle/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FF00"/>
                </a:solidFill>
                <a:cs typeface="+mn-ea"/>
                <a:sym typeface="+mn-lt"/>
              </a:rPr>
              <a:t>多重序元与笛卡尔乘积</a:t>
            </a: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元组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有序对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多重序元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笛卡尔乘积</a:t>
            </a: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FF00"/>
                </a:solidFill>
                <a:cs typeface="+mn-ea"/>
                <a:sym typeface="+mn-lt"/>
              </a:rPr>
              <a:t>关系的基本概念</a:t>
            </a: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关系的定义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相等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u="sng" dirty="0">
                <a:solidFill>
                  <a:schemeClr val="bg1"/>
                </a:solidFill>
                <a:cs typeface="+mn-ea"/>
                <a:sym typeface="+mn-lt"/>
              </a:rPr>
              <a:t>定义域和值域</a:t>
            </a:r>
            <a:endParaRPr lang="en-US" altLang="zh-CN" u="sng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FF00"/>
                </a:solidFill>
                <a:cs typeface="+mn-ea"/>
                <a:sym typeface="+mn-lt"/>
              </a:rPr>
              <a:t>关系的性质</a:t>
            </a: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78927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5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4">
            <a:extLst>
              <a:ext uri="{FF2B5EF4-FFF2-40B4-BE49-F238E27FC236}">
                <a16:creationId xmlns:a16="http://schemas.microsoft.com/office/drawing/2014/main" id="{3CD5A73F-81C9-4328-AC1B-5D8078E0F5D1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332414" y="5414174"/>
            <a:ext cx="1527175" cy="273302"/>
            <a:chOff x="2062" y="3556"/>
            <a:chExt cx="1749" cy="313"/>
          </a:xfrm>
        </p:grpSpPr>
        <p:sp>
          <p:nvSpPr>
            <p:cNvPr id="5" name="Freeform 45">
              <a:extLst>
                <a:ext uri="{FF2B5EF4-FFF2-40B4-BE49-F238E27FC236}">
                  <a16:creationId xmlns:a16="http://schemas.microsoft.com/office/drawing/2014/main" id="{B4209274-CEDA-4CF1-95C3-DAF16154AD7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62" y="3562"/>
              <a:ext cx="252" cy="301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" name="Freeform 46">
              <a:extLst>
                <a:ext uri="{FF2B5EF4-FFF2-40B4-BE49-F238E27FC236}">
                  <a16:creationId xmlns:a16="http://schemas.microsoft.com/office/drawing/2014/main" id="{E7090F7D-6EFE-4388-9C68-8BEE6A2DF62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43" y="3562"/>
              <a:ext cx="251" cy="301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" name="Freeform 47">
              <a:extLst>
                <a:ext uri="{FF2B5EF4-FFF2-40B4-BE49-F238E27FC236}">
                  <a16:creationId xmlns:a16="http://schemas.microsoft.com/office/drawing/2014/main" id="{DF03B5F7-56EA-4275-AAC8-5CDA5425E29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20" y="3570"/>
              <a:ext cx="252" cy="299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" name="Freeform 48">
              <a:extLst>
                <a:ext uri="{FF2B5EF4-FFF2-40B4-BE49-F238E27FC236}">
                  <a16:creationId xmlns:a16="http://schemas.microsoft.com/office/drawing/2014/main" id="{4DAD4D92-E8FE-46ED-BE2E-B6408E7DD2D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98" y="3570"/>
              <a:ext cx="251" cy="299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C1E9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Freeform 49">
              <a:extLst>
                <a:ext uri="{FF2B5EF4-FFF2-40B4-BE49-F238E27FC236}">
                  <a16:creationId xmlns:a16="http://schemas.microsoft.com/office/drawing/2014/main" id="{8FFDF5C7-EFCE-474A-8590-6E835951CBA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59" y="3556"/>
              <a:ext cx="252" cy="299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D53B8655-7C44-44E1-8CA6-0B5A3E216FCF}"/>
              </a:ext>
            </a:extLst>
          </p:cNvPr>
          <p:cNvSpPr txBox="1"/>
          <p:nvPr/>
        </p:nvSpPr>
        <p:spPr>
          <a:xfrm>
            <a:off x="-22297" y="2252192"/>
            <a:ext cx="12192000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Chapter 4 Binary Relation</a:t>
            </a:r>
          </a:p>
          <a:p>
            <a:pPr algn="ctr"/>
            <a:endParaRPr lang="en-US" altLang="zh-CN" sz="4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  <a:p>
            <a:pPr algn="ctr"/>
            <a:r>
              <a:rPr lang="en-US" altLang="zh-CN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4.4 Properties of relations</a:t>
            </a:r>
          </a:p>
        </p:txBody>
      </p:sp>
    </p:spTree>
    <p:extLst>
      <p:ext uri="{BB962C8B-B14F-4D97-AF65-F5344CB8AC3E}">
        <p14:creationId xmlns:p14="http://schemas.microsoft.com/office/powerpoint/2010/main" val="2295023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500"/>
    </mc:Choice>
    <mc:Fallback xmlns="">
      <p:transition spd="slow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65459A86-2236-4247-9311-D46EC9F8D18D}"/>
              </a:ext>
            </a:extLst>
          </p:cNvPr>
          <p:cNvGrpSpPr/>
          <p:nvPr/>
        </p:nvGrpSpPr>
        <p:grpSpPr>
          <a:xfrm>
            <a:off x="119973" y="397477"/>
            <a:ext cx="1449151" cy="180724"/>
            <a:chOff x="5392832" y="1016000"/>
            <a:chExt cx="1449150" cy="180724"/>
          </a:xfrm>
        </p:grpSpPr>
        <p:sp>
          <p:nvSpPr>
            <p:cNvPr id="7" name="Freeform 45">
              <a:extLst>
                <a:ext uri="{FF2B5EF4-FFF2-40B4-BE49-F238E27FC236}">
                  <a16:creationId xmlns:a16="http://schemas.microsoft.com/office/drawing/2014/main" id="{79F5C682-BDEF-4D53-B481-CCF2EF60A4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8" name="Freeform 46">
              <a:extLst>
                <a:ext uri="{FF2B5EF4-FFF2-40B4-BE49-F238E27FC236}">
                  <a16:creationId xmlns:a16="http://schemas.microsoft.com/office/drawing/2014/main" id="{34E012F1-3888-4574-B83C-160D877B5C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9" name="Freeform 47">
              <a:extLst>
                <a:ext uri="{FF2B5EF4-FFF2-40B4-BE49-F238E27FC236}">
                  <a16:creationId xmlns:a16="http://schemas.microsoft.com/office/drawing/2014/main" id="{92C0B701-D754-4A82-AB31-4E35C971D1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10" name="Freeform 48">
              <a:extLst>
                <a:ext uri="{FF2B5EF4-FFF2-40B4-BE49-F238E27FC236}">
                  <a16:creationId xmlns:a16="http://schemas.microsoft.com/office/drawing/2014/main" id="{60F2428E-B4AC-403A-9F72-86667F8576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11" name="Freeform 49">
              <a:extLst>
                <a:ext uri="{FF2B5EF4-FFF2-40B4-BE49-F238E27FC236}">
                  <a16:creationId xmlns:a16="http://schemas.microsoft.com/office/drawing/2014/main" id="{0C987953-0EFA-465A-B7F9-C0CF22995A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</p:grpSp>
      <p:sp>
        <p:nvSpPr>
          <p:cNvPr id="12" name="灯片编号占位符 1">
            <a:extLst>
              <a:ext uri="{FF2B5EF4-FFF2-40B4-BE49-F238E27FC236}">
                <a16:creationId xmlns:a16="http://schemas.microsoft.com/office/drawing/2014/main" id="{5AEBC6C7-6925-4C9A-B360-18D57EB16C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38416" y="6492875"/>
            <a:ext cx="498022" cy="365125"/>
          </a:xfrm>
        </p:spPr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97B5860-9389-40BC-8CED-DD2AAB23A1E9}" type="slidenum">
              <a:rPr kumimoji="0" lang="zh-CN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Arial Unicode MS" panose="020B0604020202020204" pitchFamily="34" charset="-122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ea typeface="Arial Unicode MS" panose="020B0604020202020204" pitchFamily="34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F7A3F41B-308F-4232-9F10-7DB624028D9A}"/>
              </a:ext>
            </a:extLst>
          </p:cNvPr>
          <p:cNvSpPr txBox="1"/>
          <p:nvPr/>
        </p:nvSpPr>
        <p:spPr>
          <a:xfrm>
            <a:off x="1756364" y="103852"/>
            <a:ext cx="1031566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cs typeface="+mn-ea"/>
                <a:sym typeface="+mn-lt"/>
              </a:rPr>
              <a:t>Properties of relation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/>
              <a:cs typeface="+mn-ea"/>
              <a:sym typeface="+mn-lt"/>
            </a:endParaRPr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77EB8D79-C6A7-4118-9364-B8B9CEB46FB5}"/>
              </a:ext>
            </a:extLst>
          </p:cNvPr>
          <p:cNvSpPr txBox="1">
            <a:spLocks noChangeArrowheads="1"/>
          </p:cNvSpPr>
          <p:nvPr/>
        </p:nvSpPr>
        <p:spPr>
          <a:xfrm>
            <a:off x="2095500" y="1240536"/>
            <a:ext cx="8001000" cy="5032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None/>
            </a:pPr>
            <a:r>
              <a:rPr lang="en-US" altLang="zh-CN" b="1" dirty="0">
                <a:solidFill>
                  <a:schemeClr val="accent1"/>
                </a:solidFill>
                <a:ea typeface="宋体" panose="02010600030101010101" pitchFamily="2" charset="-122"/>
              </a:rPr>
              <a:t>Definition: let </a:t>
            </a:r>
            <a:r>
              <a:rPr lang="en-US" altLang="zh-CN" b="1" i="1" dirty="0">
                <a:solidFill>
                  <a:schemeClr val="accent1"/>
                </a:solidFill>
                <a:ea typeface="宋体" panose="02010600030101010101" pitchFamily="2" charset="-122"/>
              </a:rPr>
              <a:t>R</a:t>
            </a:r>
            <a:r>
              <a:rPr lang="en-US" altLang="zh-CN" b="1" dirty="0">
                <a:solidFill>
                  <a:schemeClr val="accent1"/>
                </a:solidFill>
                <a:ea typeface="宋体" panose="02010600030101010101" pitchFamily="2" charset="-122"/>
              </a:rPr>
              <a:t> be a binary relation on </a:t>
            </a:r>
            <a:r>
              <a:rPr lang="en-US" altLang="zh-CN" b="1" i="1" dirty="0">
                <a:solidFill>
                  <a:schemeClr val="accent1"/>
                </a:solidFill>
                <a:ea typeface="宋体" panose="02010600030101010101" pitchFamily="2" charset="-122"/>
              </a:rPr>
              <a:t>A</a:t>
            </a:r>
          </a:p>
          <a:p>
            <a:pPr>
              <a:buFontTx/>
              <a:buNone/>
            </a:pPr>
            <a:endParaRPr lang="en-US" altLang="zh-CN" b="1" dirty="0">
              <a:solidFill>
                <a:schemeClr val="accent1"/>
              </a:solidFill>
              <a:ea typeface="宋体" panose="02010600030101010101" pitchFamily="2" charset="-122"/>
            </a:endParaRPr>
          </a:p>
        </p:txBody>
      </p:sp>
      <p:grpSp>
        <p:nvGrpSpPr>
          <p:cNvPr id="14" name="Group 17">
            <a:extLst>
              <a:ext uri="{FF2B5EF4-FFF2-40B4-BE49-F238E27FC236}">
                <a16:creationId xmlns:a16="http://schemas.microsoft.com/office/drawing/2014/main" id="{2EDBFB0A-F435-4389-8AA1-D7A55BBA82F7}"/>
              </a:ext>
            </a:extLst>
          </p:cNvPr>
          <p:cNvGrpSpPr>
            <a:grpSpLocks/>
          </p:cNvGrpSpPr>
          <p:nvPr/>
        </p:nvGrpSpPr>
        <p:grpSpPr bwMode="auto">
          <a:xfrm>
            <a:off x="2170906" y="1873314"/>
            <a:ext cx="7850188" cy="1543049"/>
            <a:chOff x="657" y="843"/>
            <a:chExt cx="4945" cy="972"/>
          </a:xfrm>
        </p:grpSpPr>
        <p:sp>
          <p:nvSpPr>
            <p:cNvPr id="15" name="Text Box 5">
              <a:extLst>
                <a:ext uri="{FF2B5EF4-FFF2-40B4-BE49-F238E27FC236}">
                  <a16:creationId xmlns:a16="http://schemas.microsoft.com/office/drawing/2014/main" id="{9A1D38A0-CE6F-4329-A165-A91D9259729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57" y="843"/>
              <a:ext cx="4945" cy="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kumimoji="0" lang="en-US" altLang="zh-CN" sz="2600" b="1" dirty="0">
                  <a:latin typeface="Times New Roman" panose="02020603050405020304" pitchFamily="18" charset="0"/>
                </a:rPr>
                <a:t>(1)For every             , there is                  ,</a:t>
              </a:r>
              <a:endParaRPr kumimoji="0" lang="zh-CN" altLang="en-US" sz="2600" b="1" dirty="0">
                <a:latin typeface="Times New Roman" panose="02020603050405020304" pitchFamily="18" charset="0"/>
              </a:endParaRPr>
            </a:p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kumimoji="0" lang="en-US" altLang="zh-CN" sz="2600" b="1" dirty="0">
                  <a:latin typeface="Times New Roman" panose="02020603050405020304" pitchFamily="18" charset="0"/>
                </a:rPr>
                <a:t>R is call </a:t>
              </a:r>
              <a:r>
                <a:rPr kumimoji="0" lang="en-US" altLang="zh-CN" sz="2600" b="1" dirty="0">
                  <a:solidFill>
                    <a:srgbClr val="FF0000"/>
                  </a:solidFill>
                  <a:latin typeface="Times New Roman" panose="02020603050405020304" pitchFamily="18" charset="0"/>
                </a:rPr>
                <a:t>reflexive</a:t>
              </a:r>
              <a:r>
                <a:rPr kumimoji="0" lang="zh-CN" altLang="en-US" sz="2600" b="1" dirty="0">
                  <a:latin typeface="Times New Roman" panose="02020603050405020304" pitchFamily="18" charset="0"/>
                </a:rPr>
                <a:t>（自反的）</a:t>
              </a:r>
              <a:r>
                <a:rPr kumimoji="0" lang="en-US" altLang="zh-CN" sz="2600" b="1" dirty="0">
                  <a:latin typeface="Times New Roman" panose="02020603050405020304" pitchFamily="18" charset="0"/>
                </a:rPr>
                <a:t>. Expressed in terms of </a:t>
              </a:r>
              <a:endParaRPr kumimoji="0" lang="zh-CN" altLang="en-US" sz="2600" b="1" dirty="0">
                <a:latin typeface="Times New Roman" panose="02020603050405020304" pitchFamily="18" charset="0"/>
              </a:endParaRPr>
            </a:p>
          </p:txBody>
        </p:sp>
        <p:graphicFrame>
          <p:nvGraphicFramePr>
            <p:cNvPr id="17" name="Object 6">
              <a:extLst>
                <a:ext uri="{FF2B5EF4-FFF2-40B4-BE49-F238E27FC236}">
                  <a16:creationId xmlns:a16="http://schemas.microsoft.com/office/drawing/2014/main" id="{886F2D75-E1F8-46D6-8521-18FFD1C814A1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882" y="881"/>
            <a:ext cx="499" cy="24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1744" name="Equation" r:id="rId4" imgW="368140" imgH="177723" progId="Equation.DSMT4">
                    <p:embed/>
                  </p:oleObj>
                </mc:Choice>
                <mc:Fallback>
                  <p:oleObj name="Equation" r:id="rId4" imgW="368140" imgH="177723" progId="Equation.DSMT4">
                    <p:embed/>
                    <p:pic>
                      <p:nvPicPr>
                        <p:cNvPr id="34832" name="Object 6">
                          <a:extLst>
                            <a:ext uri="{FF2B5EF4-FFF2-40B4-BE49-F238E27FC236}">
                              <a16:creationId xmlns:a16="http://schemas.microsoft.com/office/drawing/2014/main" id="{6552CE53-6A72-45F7-9AA7-A3ECFC34EBC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82" y="881"/>
                          <a:ext cx="499" cy="24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" name="Object 8">
              <a:extLst>
                <a:ext uri="{FF2B5EF4-FFF2-40B4-BE49-F238E27FC236}">
                  <a16:creationId xmlns:a16="http://schemas.microsoft.com/office/drawing/2014/main" id="{2F06EB54-2BFB-4A77-850A-34736213701D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333" y="891"/>
            <a:ext cx="817" cy="26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1745" name="Equation" r:id="rId6" imgW="622030" imgH="203112" progId="Equation.DSMT4">
                    <p:embed/>
                  </p:oleObj>
                </mc:Choice>
                <mc:Fallback>
                  <p:oleObj name="Equation" r:id="rId6" imgW="622030" imgH="203112" progId="Equation.DSMT4">
                    <p:embed/>
                    <p:pic>
                      <p:nvPicPr>
                        <p:cNvPr id="34833" name="Object 8">
                          <a:extLst>
                            <a:ext uri="{FF2B5EF4-FFF2-40B4-BE49-F238E27FC236}">
                              <a16:creationId xmlns:a16="http://schemas.microsoft.com/office/drawing/2014/main" id="{8408E5CF-59E9-4E41-BDEC-C4198ACEDD0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33" y="891"/>
                          <a:ext cx="817" cy="26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9" name="Object 10">
              <a:extLst>
                <a:ext uri="{FF2B5EF4-FFF2-40B4-BE49-F238E27FC236}">
                  <a16:creationId xmlns:a16="http://schemas.microsoft.com/office/drawing/2014/main" id="{B9F99B2F-4D43-4434-9371-9541B24C8C59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364407675"/>
                </p:ext>
              </p:extLst>
            </p:nvPr>
          </p:nvGraphicFramePr>
          <p:xfrm>
            <a:off x="1742" y="1563"/>
            <a:ext cx="2177" cy="25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1746" name="Equation" r:id="rId8" imgW="1752600" imgH="203200" progId="Equation.DSMT4">
                    <p:embed/>
                  </p:oleObj>
                </mc:Choice>
                <mc:Fallback>
                  <p:oleObj name="Equation" r:id="rId8" imgW="1752600" imgH="203200" progId="Equation.DSMT4">
                    <p:embed/>
                    <p:pic>
                      <p:nvPicPr>
                        <p:cNvPr id="34834" name="Object 10">
                          <a:extLst>
                            <a:ext uri="{FF2B5EF4-FFF2-40B4-BE49-F238E27FC236}">
                              <a16:creationId xmlns:a16="http://schemas.microsoft.com/office/drawing/2014/main" id="{05897EE4-7433-4A5B-B72D-0F05F4B32EC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42" y="1563"/>
                          <a:ext cx="2177" cy="25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0" name="Text Box 19">
            <a:extLst>
              <a:ext uri="{FF2B5EF4-FFF2-40B4-BE49-F238E27FC236}">
                <a16:creationId xmlns:a16="http://schemas.microsoft.com/office/drawing/2014/main" id="{38949742-1217-48BC-8111-AC934BC2AC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40757" y="3481451"/>
            <a:ext cx="7850187" cy="21852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0" lang="en-US" altLang="zh-CN" sz="2600" b="1" dirty="0">
                <a:latin typeface="Times New Roman" panose="02020603050405020304" pitchFamily="18" charset="0"/>
              </a:rPr>
              <a:t>(2) For every               </a:t>
            </a:r>
            <a:r>
              <a:rPr kumimoji="0" lang="zh-CN" altLang="en-US" sz="2600" b="1" dirty="0">
                <a:latin typeface="Times New Roman" panose="02020603050405020304" pitchFamily="18" charset="0"/>
              </a:rPr>
              <a:t>，</a:t>
            </a:r>
            <a:r>
              <a:rPr kumimoji="0" lang="en-US" altLang="zh-CN" sz="2600" b="1" dirty="0">
                <a:latin typeface="Times New Roman" panose="02020603050405020304" pitchFamily="18" charset="0"/>
              </a:rPr>
              <a:t>there is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0" lang="en-US" altLang="zh-CN" sz="2600" b="1" i="1" dirty="0">
                <a:latin typeface="Times New Roman" panose="02020603050405020304" pitchFamily="18" charset="0"/>
              </a:rPr>
              <a:t>R</a:t>
            </a:r>
            <a:r>
              <a:rPr kumimoji="0" lang="en-US" altLang="zh-CN" sz="2600" b="1" dirty="0">
                <a:latin typeface="Times New Roman" panose="02020603050405020304" pitchFamily="18" charset="0"/>
              </a:rPr>
              <a:t> is called </a:t>
            </a:r>
            <a:r>
              <a:rPr kumimoji="0"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</a:rPr>
              <a:t>antireflexive</a:t>
            </a:r>
            <a:r>
              <a:rPr kumimoji="0" lang="zh-CN" altLang="en-US" sz="2800" dirty="0">
                <a:latin typeface="Times New Roman" panose="02020603050405020304" pitchFamily="18" charset="0"/>
              </a:rPr>
              <a:t>（反自反的）</a:t>
            </a:r>
            <a:r>
              <a:rPr kumimoji="0" lang="en-US" altLang="zh-CN" sz="2600" b="1" dirty="0">
                <a:latin typeface="Times New Roman" panose="02020603050405020304" pitchFamily="18" charset="0"/>
              </a:rPr>
              <a:t> Expressed in terms of </a:t>
            </a:r>
          </a:p>
          <a:p>
            <a:pPr>
              <a:spcBef>
                <a:spcPct val="50000"/>
              </a:spcBef>
              <a:buNone/>
            </a:pPr>
            <a:r>
              <a:rPr kumimoji="0" lang="en-US" altLang="zh-CN" sz="2800" b="1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kumimoji="0" lang="en-US" altLang="zh-CN" sz="2800" b="1" dirty="0">
                <a:latin typeface="Times New Roman" panose="02020603050405020304" pitchFamily="18" charset="0"/>
              </a:rPr>
              <a:t> is </a:t>
            </a:r>
            <a:r>
              <a:rPr kumimoji="0"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antireflexive</a:t>
            </a:r>
            <a:endParaRPr kumimoji="0" lang="zh-CN" altLang="en-US" sz="2600" b="1" dirty="0">
              <a:latin typeface="Times New Roman" panose="02020603050405020304" pitchFamily="18" charset="0"/>
            </a:endParaRPr>
          </a:p>
        </p:txBody>
      </p:sp>
      <p:graphicFrame>
        <p:nvGraphicFramePr>
          <p:cNvPr id="21" name="Object 20">
            <a:extLst>
              <a:ext uri="{FF2B5EF4-FFF2-40B4-BE49-F238E27FC236}">
                <a16:creationId xmlns:a16="http://schemas.microsoft.com/office/drawing/2014/main" id="{02FD6D4B-05A4-48D7-9CDB-47C63064EBB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76198283"/>
              </p:ext>
            </p:extLst>
          </p:nvPr>
        </p:nvGraphicFramePr>
        <p:xfrm>
          <a:off x="4393438" y="3530664"/>
          <a:ext cx="792162" cy="385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747" name="Equation" r:id="rId10" imgW="368140" imgH="177723" progId="Equation.DSMT4">
                  <p:embed/>
                </p:oleObj>
              </mc:Choice>
              <mc:Fallback>
                <p:oleObj name="Equation" r:id="rId10" imgW="368140" imgH="177723" progId="Equation.DSMT4">
                  <p:embed/>
                  <p:pic>
                    <p:nvPicPr>
                      <p:cNvPr id="34828" name="Object 20">
                        <a:extLst>
                          <a:ext uri="{FF2B5EF4-FFF2-40B4-BE49-F238E27FC236}">
                            <a16:creationId xmlns:a16="http://schemas.microsoft.com/office/drawing/2014/main" id="{045A4311-E4B7-45E8-9811-CA09E8C8940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93438" y="3530664"/>
                        <a:ext cx="792162" cy="3857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21">
            <a:extLst>
              <a:ext uri="{FF2B5EF4-FFF2-40B4-BE49-F238E27FC236}">
                <a16:creationId xmlns:a16="http://schemas.microsoft.com/office/drawing/2014/main" id="{1F2A9A93-EBA4-4337-98D2-CB614BBAC79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79995891"/>
              </p:ext>
            </p:extLst>
          </p:nvPr>
        </p:nvGraphicFramePr>
        <p:xfrm>
          <a:off x="7006402" y="3530664"/>
          <a:ext cx="1296987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748" name="Equation" r:id="rId11" imgW="622030" imgH="203112" progId="Equation.DSMT4">
                  <p:embed/>
                </p:oleObj>
              </mc:Choice>
              <mc:Fallback>
                <p:oleObj name="Equation" r:id="rId11" imgW="622030" imgH="203112" progId="Equation.DSMT4">
                  <p:embed/>
                  <p:pic>
                    <p:nvPicPr>
                      <p:cNvPr id="34829" name="Object 21">
                        <a:extLst>
                          <a:ext uri="{FF2B5EF4-FFF2-40B4-BE49-F238E27FC236}">
                            <a16:creationId xmlns:a16="http://schemas.microsoft.com/office/drawing/2014/main" id="{E61B226B-E46A-48FD-B129-D1E5093552B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06402" y="3530664"/>
                        <a:ext cx="1296987" cy="419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22">
            <a:extLst>
              <a:ext uri="{FF2B5EF4-FFF2-40B4-BE49-F238E27FC236}">
                <a16:creationId xmlns:a16="http://schemas.microsoft.com/office/drawing/2014/main" id="{84749647-0DCD-4291-8C80-D0B9BBB5FF8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7194551"/>
              </p:ext>
            </p:extLst>
          </p:nvPr>
        </p:nvGraphicFramePr>
        <p:xfrm>
          <a:off x="5219621" y="5217414"/>
          <a:ext cx="3455987" cy="40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749" name="Equation" r:id="rId13" imgW="1752600" imgH="203200" progId="Equation.DSMT4">
                  <p:embed/>
                </p:oleObj>
              </mc:Choice>
              <mc:Fallback>
                <p:oleObj name="Equation" r:id="rId13" imgW="1752600" imgH="203200" progId="Equation.DSMT4">
                  <p:embed/>
                  <p:pic>
                    <p:nvPicPr>
                      <p:cNvPr id="34830" name="Object 22">
                        <a:extLst>
                          <a:ext uri="{FF2B5EF4-FFF2-40B4-BE49-F238E27FC236}">
                            <a16:creationId xmlns:a16="http://schemas.microsoft.com/office/drawing/2014/main" id="{E31A0609-D0A4-4934-B060-9EFE6AAF8ED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19621" y="5217414"/>
                        <a:ext cx="3455987" cy="400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矩形 23">
            <a:extLst>
              <a:ext uri="{FF2B5EF4-FFF2-40B4-BE49-F238E27FC236}">
                <a16:creationId xmlns:a16="http://schemas.microsoft.com/office/drawing/2014/main" id="{E06FEF19-B24F-4F4F-AA3F-D0FF35038FF0}"/>
              </a:ext>
            </a:extLst>
          </p:cNvPr>
          <p:cNvSpPr/>
          <p:nvPr/>
        </p:nvSpPr>
        <p:spPr>
          <a:xfrm>
            <a:off x="0" y="1037509"/>
            <a:ext cx="1689098" cy="5049716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/>
          </a:bodyPr>
          <a:lstStyle/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FF00"/>
                </a:solidFill>
                <a:cs typeface="+mn-ea"/>
                <a:sym typeface="+mn-lt"/>
              </a:rPr>
              <a:t>多重序元与笛卡尔乘积</a:t>
            </a: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元组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有序对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多重序元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笛卡尔乘积</a:t>
            </a: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FF00"/>
                </a:solidFill>
                <a:cs typeface="+mn-ea"/>
                <a:sym typeface="+mn-lt"/>
              </a:rPr>
              <a:t>关系的基本概念</a:t>
            </a: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关系的定义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相等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定义域和值域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b="1" u="sng" dirty="0">
                <a:solidFill>
                  <a:schemeClr val="bg1"/>
                </a:solidFill>
                <a:cs typeface="+mn-ea"/>
                <a:sym typeface="+mn-lt"/>
              </a:rPr>
              <a:t>关系的性质</a:t>
            </a:r>
            <a:endParaRPr lang="en-US" altLang="zh-CN" u="sng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75905FDE-ECC8-4C46-A044-F2EA657EAC37}"/>
              </a:ext>
            </a:extLst>
          </p:cNvPr>
          <p:cNvSpPr/>
          <p:nvPr/>
        </p:nvSpPr>
        <p:spPr>
          <a:xfrm>
            <a:off x="2173029" y="6038225"/>
            <a:ext cx="89259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rgbClr val="7030A0"/>
                </a:solidFill>
                <a:latin typeface="Times New Roman" panose="02020603050405020304" pitchFamily="18" charset="0"/>
              </a:rPr>
              <a:t>The antireflexive relation is not the opposition of reflexive relation.</a:t>
            </a:r>
            <a:endParaRPr lang="zh-CN" altLang="en-US" sz="24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8448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65459A86-2236-4247-9311-D46EC9F8D18D}"/>
              </a:ext>
            </a:extLst>
          </p:cNvPr>
          <p:cNvGrpSpPr/>
          <p:nvPr/>
        </p:nvGrpSpPr>
        <p:grpSpPr>
          <a:xfrm>
            <a:off x="119973" y="397477"/>
            <a:ext cx="1449151" cy="180724"/>
            <a:chOff x="5392832" y="1016000"/>
            <a:chExt cx="1449150" cy="180724"/>
          </a:xfrm>
        </p:grpSpPr>
        <p:sp>
          <p:nvSpPr>
            <p:cNvPr id="7" name="Freeform 45">
              <a:extLst>
                <a:ext uri="{FF2B5EF4-FFF2-40B4-BE49-F238E27FC236}">
                  <a16:creationId xmlns:a16="http://schemas.microsoft.com/office/drawing/2014/main" id="{79F5C682-BDEF-4D53-B481-CCF2EF60A4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8" name="Freeform 46">
              <a:extLst>
                <a:ext uri="{FF2B5EF4-FFF2-40B4-BE49-F238E27FC236}">
                  <a16:creationId xmlns:a16="http://schemas.microsoft.com/office/drawing/2014/main" id="{34E012F1-3888-4574-B83C-160D877B5C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9" name="Freeform 47">
              <a:extLst>
                <a:ext uri="{FF2B5EF4-FFF2-40B4-BE49-F238E27FC236}">
                  <a16:creationId xmlns:a16="http://schemas.microsoft.com/office/drawing/2014/main" id="{92C0B701-D754-4A82-AB31-4E35C971D1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10" name="Freeform 48">
              <a:extLst>
                <a:ext uri="{FF2B5EF4-FFF2-40B4-BE49-F238E27FC236}">
                  <a16:creationId xmlns:a16="http://schemas.microsoft.com/office/drawing/2014/main" id="{60F2428E-B4AC-403A-9F72-86667F8576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11" name="Freeform 49">
              <a:extLst>
                <a:ext uri="{FF2B5EF4-FFF2-40B4-BE49-F238E27FC236}">
                  <a16:creationId xmlns:a16="http://schemas.microsoft.com/office/drawing/2014/main" id="{0C987953-0EFA-465A-B7F9-C0CF22995A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</p:grpSp>
      <p:sp>
        <p:nvSpPr>
          <p:cNvPr id="12" name="灯片编号占位符 1">
            <a:extLst>
              <a:ext uri="{FF2B5EF4-FFF2-40B4-BE49-F238E27FC236}">
                <a16:creationId xmlns:a16="http://schemas.microsoft.com/office/drawing/2014/main" id="{5AEBC6C7-6925-4C9A-B360-18D57EB16C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38416" y="6492875"/>
            <a:ext cx="498022" cy="365125"/>
          </a:xfrm>
        </p:spPr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97B5860-9389-40BC-8CED-DD2AAB23A1E9}" type="slidenum">
              <a:rPr kumimoji="0" lang="zh-CN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Arial Unicode MS" panose="020B0604020202020204" pitchFamily="34" charset="-122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ea typeface="Arial Unicode MS" panose="020B0604020202020204" pitchFamily="34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F7A3F41B-308F-4232-9F10-7DB624028D9A}"/>
              </a:ext>
            </a:extLst>
          </p:cNvPr>
          <p:cNvSpPr txBox="1"/>
          <p:nvPr/>
        </p:nvSpPr>
        <p:spPr>
          <a:xfrm>
            <a:off x="1756364" y="103852"/>
            <a:ext cx="1031566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cs typeface="+mn-ea"/>
                <a:sym typeface="+mn-lt"/>
              </a:rPr>
              <a:t>Properties of relation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/>
              <a:cs typeface="+mn-ea"/>
              <a:sym typeface="+mn-lt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9CA270F8-A608-4BA0-8D51-C94E4CF39D88}"/>
              </a:ext>
            </a:extLst>
          </p:cNvPr>
          <p:cNvSpPr/>
          <p:nvPr/>
        </p:nvSpPr>
        <p:spPr>
          <a:xfrm>
            <a:off x="0" y="1037509"/>
            <a:ext cx="1689098" cy="5049716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/>
          </a:bodyPr>
          <a:lstStyle/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FF00"/>
                </a:solidFill>
                <a:cs typeface="+mn-ea"/>
                <a:sym typeface="+mn-lt"/>
              </a:rPr>
              <a:t>多重序元与笛卡尔乘积</a:t>
            </a: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元组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有序对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多重序元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笛卡尔乘积</a:t>
            </a: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FF00"/>
                </a:solidFill>
                <a:cs typeface="+mn-ea"/>
                <a:sym typeface="+mn-lt"/>
              </a:rPr>
              <a:t>关系的基本概念</a:t>
            </a: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关系的定义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相等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定义域和值域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b="1" u="sng" dirty="0">
                <a:solidFill>
                  <a:schemeClr val="bg1"/>
                </a:solidFill>
                <a:cs typeface="+mn-ea"/>
                <a:sym typeface="+mn-lt"/>
              </a:rPr>
              <a:t>关系的性质</a:t>
            </a:r>
            <a:endParaRPr lang="en-US" altLang="zh-CN" u="sng" dirty="0">
              <a:solidFill>
                <a:schemeClr val="bg1"/>
              </a:solidFill>
              <a:cs typeface="+mn-ea"/>
              <a:sym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 Box 5">
                <a:extLst>
                  <a:ext uri="{FF2B5EF4-FFF2-40B4-BE49-F238E27FC236}">
                    <a16:creationId xmlns:a16="http://schemas.microsoft.com/office/drawing/2014/main" id="{EE9D6491-DB48-4442-A1D6-4292522E44C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100071" y="1160293"/>
                <a:ext cx="9971955" cy="14927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Franklin Gothic Demi" panose="020B07030201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Franklin Gothic Demi" panose="020B07030201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Franklin Gothic Demi" panose="020B07030201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Franklin Gothic Demi" panose="020B07030201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Franklin Gothic Demi" panose="020B07030201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Franklin Gothic Demi" panose="020B07030201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Franklin Gothic Demi" panose="020B07030201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Franklin Gothic Demi" panose="020B07030201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Franklin Gothic Demi" panose="020B07030201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FontTx/>
                  <a:buNone/>
                </a:pPr>
                <a:r>
                  <a:rPr kumimoji="0" lang="en-US" altLang="zh-CN" sz="2600" b="1" dirty="0">
                    <a:latin typeface="Times New Roman" panose="02020603050405020304" pitchFamily="18" charset="0"/>
                  </a:rPr>
                  <a:t>(3)</a:t>
                </a:r>
                <a:r>
                  <a:rPr kumimoji="0" lang="zh-CN" altLang="en-US" sz="2600" b="1" dirty="0">
                    <a:latin typeface="Times New Roman" panose="02020603050405020304" pitchFamily="18" charset="0"/>
                  </a:rPr>
                  <a:t> </a:t>
                </a:r>
                <a:r>
                  <a:rPr kumimoji="0" lang="en-US" altLang="zh-CN" sz="2600" b="1" dirty="0">
                    <a:latin typeface="Times New Roman" panose="02020603050405020304" pitchFamily="18" charset="0"/>
                  </a:rPr>
                  <a:t>For every </a:t>
                </a:r>
                <a14:m>
                  <m:oMath xmlns:m="http://schemas.openxmlformats.org/officeDocument/2006/math">
                    <m:r>
                      <a:rPr lang="zh-CN" altLang="en-US" sz="260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zh-CN" altLang="en-US" sz="26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zh-CN" altLang="en-US" sz="26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zh-CN" altLang="en-US" sz="26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zh-CN" altLang="en-US" sz="26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kumimoji="0" lang="en-US" altLang="zh-CN" sz="2600" b="1" dirty="0">
                    <a:latin typeface="Times New Roman" panose="02020603050405020304" pitchFamily="18" charset="0"/>
                  </a:rPr>
                  <a:t>, if </a:t>
                </a:r>
                <a14:m>
                  <m:oMath xmlns:m="http://schemas.openxmlformats.org/officeDocument/2006/math">
                    <m:d>
                      <m:dPr>
                        <m:begChr m:val="〈"/>
                        <m:endChr m:val=""/>
                        <m:ctrlPr>
                          <a:rPr lang="zh-CN" altLang="en-US" sz="26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6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zh-CN" altLang="en-US" sz="26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CN" altLang="en-US" sz="26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zh-CN" altLang="en-US" sz="26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〉∈</m:t>
                        </m:r>
                        <m:r>
                          <a:rPr lang="zh-CN" altLang="en-US" sz="26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d>
                  </m:oMath>
                </a14:m>
                <a:r>
                  <a:rPr kumimoji="0" lang="en-US" altLang="zh-CN" sz="2600" b="1" dirty="0">
                    <a:latin typeface="Times New Roman" panose="02020603050405020304" pitchFamily="18" charset="0"/>
                  </a:rPr>
                  <a:t> ,then </a:t>
                </a:r>
                <a14:m>
                  <m:oMath xmlns:m="http://schemas.openxmlformats.org/officeDocument/2006/math">
                    <m:d>
                      <m:dPr>
                        <m:begChr m:val="〈"/>
                        <m:endChr m:val=""/>
                        <m:ctrlPr>
                          <a:rPr lang="zh-CN" altLang="en-US" sz="26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6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zh-CN" altLang="en-US" sz="26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CN" altLang="en-US" sz="26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zh-CN" altLang="en-US" sz="26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〉∈</m:t>
                        </m:r>
                        <m:r>
                          <a:rPr lang="zh-CN" altLang="en-US" sz="26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d>
                  </m:oMath>
                </a14:m>
                <a:r>
                  <a:rPr kumimoji="0" lang="zh-CN" altLang="en-US" sz="2600" b="1" dirty="0">
                    <a:latin typeface="Times New Roman" panose="02020603050405020304" pitchFamily="18" charset="0"/>
                  </a:rPr>
                  <a:t>，</a:t>
                </a:r>
                <a:r>
                  <a:rPr kumimoji="0" lang="en-US" altLang="zh-CN" sz="2600" b="1" i="1" dirty="0">
                    <a:latin typeface="Times New Roman" panose="02020603050405020304" pitchFamily="18" charset="0"/>
                  </a:rPr>
                  <a:t>R</a:t>
                </a:r>
                <a:r>
                  <a:rPr kumimoji="0" lang="en-US" altLang="zh-CN" sz="2600" b="1" dirty="0">
                    <a:latin typeface="Times New Roman" panose="02020603050405020304" pitchFamily="18" charset="0"/>
                  </a:rPr>
                  <a:t> is called </a:t>
                </a:r>
                <a:r>
                  <a:rPr kumimoji="0" lang="en-US" altLang="zh-CN" sz="2600" b="1" dirty="0">
                    <a:solidFill>
                      <a:srgbClr val="FF0000"/>
                    </a:solidFill>
                    <a:latin typeface="Times New Roman" panose="02020603050405020304" pitchFamily="18" charset="0"/>
                  </a:rPr>
                  <a:t>symmetric</a:t>
                </a:r>
                <a:r>
                  <a:rPr kumimoji="0" lang="zh-CN" altLang="en-US" sz="2600" b="1" dirty="0">
                    <a:latin typeface="Times New Roman" panose="02020603050405020304" pitchFamily="18" charset="0"/>
                  </a:rPr>
                  <a:t>（对称的）</a:t>
                </a:r>
                <a:r>
                  <a:rPr kumimoji="0" lang="en-US" altLang="zh-CN" sz="2600" b="1" dirty="0">
                    <a:latin typeface="Times New Roman" panose="02020603050405020304" pitchFamily="18" charset="0"/>
                  </a:rPr>
                  <a:t>. Expressed in terms of </a:t>
                </a:r>
              </a:p>
              <a:p>
                <a:pPr eaLnBrk="1" hangingPunct="1">
                  <a:spcBef>
                    <a:spcPct val="50000"/>
                  </a:spcBef>
                  <a:buFontTx/>
                  <a:buNone/>
                </a:pPr>
                <a:r>
                  <a:rPr lang="en-US" altLang="zh-CN" sz="2600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 is </a:t>
                </a:r>
                <a:r>
                  <a:rPr kumimoji="0" lang="en-US" altLang="zh-CN" sz="2600" b="1" dirty="0">
                    <a:solidFill>
                      <a:srgbClr val="FF0000"/>
                    </a:solidFill>
                    <a:latin typeface="Times New Roman" panose="02020603050405020304" pitchFamily="18" charset="0"/>
                  </a:rPr>
                  <a:t>symmetric</a:t>
                </a:r>
                <a:r>
                  <a:rPr lang="zh-CN" altLang="en-US" sz="2600" b="1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ctrlPr>
                          <a:rPr lang="zh-CN" altLang="en-US" sz="26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60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⇔</m:t>
                        </m:r>
                        <m:r>
                          <a:rPr lang="zh-CN" altLang="en-US" sz="260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(∀</m:t>
                        </m:r>
                        <m:r>
                          <a:rPr lang="zh-CN" altLang="en-US" sz="2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zh-CN" altLang="en-US" sz="260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)(∀</m:t>
                        </m:r>
                        <m:r>
                          <a:rPr lang="zh-CN" altLang="en-US" sz="2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zh-CN" altLang="en-US" sz="260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zh-CN" altLang="en-US" sz="260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zh-CN" altLang="en-US" sz="2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zh-CN" altLang="en-US" sz="260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CN" altLang="en-US" sz="2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zh-CN" altLang="en-US" sz="260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zh-CN" altLang="en-US" sz="2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zh-CN" altLang="en-US" sz="260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∧</m:t>
                        </m:r>
                        <m:r>
                          <a:rPr lang="zh-CN" altLang="en-US" sz="260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〈</m:t>
                        </m:r>
                        <m:r>
                          <a:rPr lang="zh-CN" altLang="en-US" sz="26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zh-CN" altLang="en-US" sz="260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CN" altLang="en-US" sz="2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zh-CN" altLang="en-US" sz="260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〉∈</m:t>
                        </m:r>
                        <m:r>
                          <a:rPr lang="zh-CN" altLang="en-US" sz="2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zh-CN" altLang="en-US" sz="260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→〈</m:t>
                        </m:r>
                        <m:r>
                          <a:rPr lang="zh-CN" altLang="en-US" sz="2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zh-CN" altLang="en-US" sz="260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CN" altLang="en-US" sz="2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zh-CN" altLang="en-US" sz="260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〉∈</m:t>
                        </m:r>
                        <m:r>
                          <a:rPr lang="zh-CN" altLang="en-US" sz="2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d>
                  </m:oMath>
                </a14:m>
                <a:endParaRPr kumimoji="0" lang="zh-CN" altLang="en-US" sz="2600" b="1" dirty="0">
                  <a:latin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6" name="Text Box 5">
                <a:extLst>
                  <a:ext uri="{FF2B5EF4-FFF2-40B4-BE49-F238E27FC236}">
                    <a16:creationId xmlns:a16="http://schemas.microsoft.com/office/drawing/2014/main" id="{EE9D6491-DB48-4442-A1D6-4292522E44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100071" y="1160293"/>
                <a:ext cx="9971955" cy="1492716"/>
              </a:xfrm>
              <a:prstGeom prst="rect">
                <a:avLst/>
              </a:prstGeom>
              <a:blipFill>
                <a:blip r:embed="rId3"/>
                <a:stretch>
                  <a:fillRect l="-1039" t="-4490" b="-9796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 Box 11">
                <a:extLst>
                  <a:ext uri="{FF2B5EF4-FFF2-40B4-BE49-F238E27FC236}">
                    <a16:creationId xmlns:a16="http://schemas.microsoft.com/office/drawing/2014/main" id="{B2CC18C9-0FCE-4A86-A5FE-ADA13DE6BEA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100072" y="3304792"/>
                <a:ext cx="9638344" cy="24929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Franklin Gothic Demi" panose="020B07030201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Franklin Gothic Demi" panose="020B07030201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Franklin Gothic Demi" panose="020B07030201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Franklin Gothic Demi" panose="020B07030201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Franklin Gothic Demi" panose="020B07030201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Franklin Gothic Demi" panose="020B07030201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Franklin Gothic Demi" panose="020B07030201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Franklin Gothic Demi" panose="020B07030201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Franklin Gothic Demi" panose="020B07030201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FontTx/>
                  <a:buNone/>
                </a:pPr>
                <a:r>
                  <a:rPr kumimoji="0" lang="en-US" altLang="zh-CN" sz="2600" b="1" dirty="0">
                    <a:latin typeface="Times New Roman" panose="02020603050405020304" pitchFamily="18" charset="0"/>
                  </a:rPr>
                  <a:t>(4)</a:t>
                </a:r>
                <a:r>
                  <a:rPr kumimoji="0" lang="zh-CN" altLang="en-US" sz="2600" b="1" dirty="0">
                    <a:latin typeface="Times New Roman" panose="02020603050405020304" pitchFamily="18" charset="0"/>
                  </a:rPr>
                  <a:t> </a:t>
                </a:r>
                <a:r>
                  <a:rPr kumimoji="0" lang="en-US" altLang="zh-CN" sz="2600" b="1" dirty="0">
                    <a:latin typeface="Times New Roman" panose="02020603050405020304" pitchFamily="18" charset="0"/>
                  </a:rPr>
                  <a:t>For every </a:t>
                </a:r>
                <a14:m>
                  <m:oMath xmlns:m="http://schemas.openxmlformats.org/officeDocument/2006/math">
                    <m:r>
                      <a:rPr lang="zh-CN" altLang="en-US" sz="260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zh-CN" altLang="en-US" sz="2600">
                        <a:latin typeface="Cambria Math" panose="02040503050406030204" pitchFamily="18" charset="0"/>
                      </a:rPr>
                      <m:t>,</m:t>
                    </m:r>
                    <m:r>
                      <a:rPr lang="zh-CN" altLang="en-US" sz="26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zh-CN" altLang="en-US" sz="2600">
                        <a:latin typeface="Cambria Math" panose="02040503050406030204" pitchFamily="18" charset="0"/>
                      </a:rPr>
                      <m:t>∈</m:t>
                    </m:r>
                    <m:r>
                      <a:rPr lang="zh-CN" altLang="en-US" sz="2600" i="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kumimoji="0" lang="zh-CN" altLang="en-US" sz="2600" b="1" dirty="0">
                    <a:latin typeface="Times New Roman" panose="02020603050405020304" pitchFamily="18" charset="0"/>
                  </a:rPr>
                  <a:t>，</a:t>
                </a:r>
                <a:r>
                  <a:rPr kumimoji="0" lang="en-US" altLang="zh-CN" sz="2600" b="1" dirty="0">
                    <a:latin typeface="Times New Roman" panose="02020603050405020304" pitchFamily="18" charset="0"/>
                  </a:rPr>
                  <a:t>if </a:t>
                </a:r>
                <a14:m>
                  <m:oMath xmlns:m="http://schemas.openxmlformats.org/officeDocument/2006/math">
                    <m:d>
                      <m:dPr>
                        <m:begChr m:val="〈"/>
                        <m:endChr m:val=""/>
                        <m:ctrlPr>
                          <a:rPr lang="zh-CN" altLang="en-US" sz="26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6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zh-CN" altLang="en-US" sz="26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CN" altLang="en-US" sz="26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zh-CN" altLang="en-US" sz="26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〉∈</m:t>
                        </m:r>
                        <m:r>
                          <a:rPr lang="zh-CN" altLang="en-US" sz="26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d>
                  </m:oMath>
                </a14:m>
                <a:r>
                  <a:rPr kumimoji="0" lang="zh-CN" altLang="en-US" sz="2600" b="1" dirty="0">
                    <a:latin typeface="Times New Roman" panose="02020603050405020304" pitchFamily="18" charset="0"/>
                  </a:rPr>
                  <a:t>  </a:t>
                </a:r>
                <a:r>
                  <a:rPr kumimoji="0" lang="en-US" altLang="zh-CN" sz="2600" b="1" dirty="0">
                    <a:latin typeface="Times New Roman" panose="02020603050405020304" pitchFamily="18" charset="0"/>
                  </a:rPr>
                  <a:t>and </a:t>
                </a:r>
                <a14:m>
                  <m:oMath xmlns:m="http://schemas.openxmlformats.org/officeDocument/2006/math">
                    <m:d>
                      <m:dPr>
                        <m:begChr m:val="〈"/>
                        <m:endChr m:val=""/>
                        <m:ctrlPr>
                          <a:rPr lang="zh-CN" altLang="en-US" sz="26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6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zh-CN" altLang="en-US" sz="26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CN" altLang="en-US" sz="26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zh-CN" altLang="en-US" sz="26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〉∈</m:t>
                        </m:r>
                        <m:r>
                          <a:rPr lang="zh-CN" altLang="en-US" sz="26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d>
                  </m:oMath>
                </a14:m>
                <a:r>
                  <a:rPr kumimoji="0" lang="zh-CN" altLang="en-US" sz="2600" b="1" dirty="0">
                    <a:latin typeface="Times New Roman" panose="02020603050405020304" pitchFamily="18" charset="0"/>
                  </a:rPr>
                  <a:t> ， </a:t>
                </a:r>
                <a:r>
                  <a:rPr kumimoji="0" lang="en-US" altLang="zh-CN" sz="2600" b="1" dirty="0">
                    <a:latin typeface="Times New Roman" panose="02020603050405020304" pitchFamily="18" charset="0"/>
                  </a:rPr>
                  <a:t>then </a:t>
                </a:r>
                <a14:m>
                  <m:oMath xmlns:m="http://schemas.openxmlformats.org/officeDocument/2006/math">
                    <m:r>
                      <a:rPr kumimoji="0" lang="en-US" altLang="zh-CN" sz="26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kumimoji="0" lang="en-US" altLang="zh-CN" sz="26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kumimoji="0" lang="en-US" altLang="zh-CN" sz="26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kumimoji="0" lang="zh-CN" altLang="en-US" sz="2600" b="1" dirty="0">
                    <a:latin typeface="Times New Roman" panose="02020603050405020304" pitchFamily="18" charset="0"/>
                  </a:rPr>
                  <a:t>，</a:t>
                </a:r>
                <a:r>
                  <a:rPr kumimoji="0" lang="en-US" altLang="zh-CN" sz="2600" b="1" dirty="0">
                    <a:latin typeface="Times New Roman" panose="02020603050405020304" pitchFamily="18" charset="0"/>
                  </a:rPr>
                  <a:t> </a:t>
                </a:r>
                <a:r>
                  <a:rPr kumimoji="0" lang="en-US" altLang="zh-CN" sz="2600" b="1" i="1" dirty="0">
                    <a:latin typeface="Times New Roman" panose="02020603050405020304" pitchFamily="18" charset="0"/>
                  </a:rPr>
                  <a:t>R</a:t>
                </a:r>
                <a:r>
                  <a:rPr kumimoji="0" lang="en-US" altLang="zh-CN" sz="2600" b="1" dirty="0">
                    <a:latin typeface="Times New Roman" panose="02020603050405020304" pitchFamily="18" charset="0"/>
                  </a:rPr>
                  <a:t> is called </a:t>
                </a:r>
                <a:r>
                  <a:rPr kumimoji="0" lang="en-US" altLang="zh-CN" sz="2600" b="1" dirty="0">
                    <a:solidFill>
                      <a:srgbClr val="FF0000"/>
                    </a:solidFill>
                    <a:latin typeface="Times New Roman" panose="02020603050405020304" pitchFamily="18" charset="0"/>
                  </a:rPr>
                  <a:t>antisymmetric</a:t>
                </a:r>
                <a:r>
                  <a:rPr kumimoji="0" lang="zh-CN" altLang="en-US" sz="2600" b="1" dirty="0">
                    <a:latin typeface="Times New Roman" panose="02020603050405020304" pitchFamily="18" charset="0"/>
                  </a:rPr>
                  <a:t>（反对称的）</a:t>
                </a:r>
                <a:r>
                  <a:rPr kumimoji="0" lang="en-US" altLang="zh-CN" sz="2600" b="1" dirty="0">
                    <a:latin typeface="Times New Roman" panose="02020603050405020304" pitchFamily="18" charset="0"/>
                  </a:rPr>
                  <a:t> </a:t>
                </a:r>
                <a:r>
                  <a:rPr kumimoji="0" lang="zh-CN" altLang="en-US" sz="2600" b="1" dirty="0">
                    <a:latin typeface="Times New Roman" panose="02020603050405020304" pitchFamily="18" charset="0"/>
                  </a:rPr>
                  <a:t>。</a:t>
                </a:r>
                <a:r>
                  <a:rPr kumimoji="0" lang="en-US" altLang="zh-CN" sz="2600" b="1" dirty="0">
                    <a:latin typeface="Times New Roman" panose="02020603050405020304" pitchFamily="18" charset="0"/>
                  </a:rPr>
                  <a:t> Expressed in terms of</a:t>
                </a:r>
              </a:p>
              <a:p>
                <a:pPr eaLnBrk="1" hangingPunct="1">
                  <a:spcBef>
                    <a:spcPct val="50000"/>
                  </a:spcBef>
                  <a:buNone/>
                </a:pPr>
                <a:r>
                  <a:rPr lang="en-US" altLang="zh-CN" sz="2600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</a:t>
                </a:r>
                <a:r>
                  <a:rPr lang="en-US" altLang="zh-CN" sz="2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zh-CN" sz="2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is </a:t>
                </a:r>
                <a:r>
                  <a:rPr kumimoji="0" lang="en-US" altLang="zh-CN" sz="2600" b="1" dirty="0">
                    <a:solidFill>
                      <a:srgbClr val="FF0000"/>
                    </a:solidFill>
                    <a:latin typeface="Times New Roman" panose="02020603050405020304" pitchFamily="18" charset="0"/>
                  </a:rPr>
                  <a:t>antisymmetric</a:t>
                </a:r>
                <a:endParaRPr lang="en-US" altLang="zh-CN" sz="2600" b="1" dirty="0">
                  <a:solidFill>
                    <a:srgbClr val="C00000"/>
                  </a:solidFill>
                </a:endParaRPr>
              </a:p>
              <a:p>
                <a:pPr algn="ctr" eaLnBrk="1" hangingPunct="1">
                  <a:spcBef>
                    <a:spcPct val="500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ctrlPr>
                            <a:rPr lang="zh-CN" altLang="en-US" sz="26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60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⇔</m:t>
                          </m:r>
                          <m:r>
                            <a:rPr lang="zh-CN" altLang="en-US" sz="260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(∀</m:t>
                          </m:r>
                          <m:r>
                            <a:rPr lang="zh-CN" altLang="en-US" sz="2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zh-CN" altLang="en-US" sz="260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)(∀</m:t>
                          </m:r>
                          <m:r>
                            <a:rPr lang="zh-CN" altLang="en-US" sz="2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zh-CN" altLang="en-US" sz="260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zh-CN" altLang="en-US" sz="260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sz="2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zh-CN" altLang="en-US" sz="260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sz="2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zh-CN" altLang="en-US" sz="260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zh-CN" altLang="en-US" sz="2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zh-CN" altLang="en-US" sz="260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∧</m:t>
                          </m:r>
                          <m:r>
                            <a:rPr lang="zh-CN" altLang="en-US" sz="260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〈</m:t>
                          </m:r>
                          <m:r>
                            <a:rPr lang="zh-CN" altLang="en-US" sz="26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zh-CN" altLang="en-US" sz="260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sz="2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zh-CN" altLang="en-US" sz="260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〉∈</m:t>
                          </m:r>
                          <m:r>
                            <a:rPr lang="zh-CN" altLang="en-US" sz="2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zh-CN" altLang="en-US" sz="260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∧〈</m:t>
                          </m:r>
                          <m:r>
                            <a:rPr lang="zh-CN" altLang="en-US" sz="2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zh-CN" altLang="en-US" sz="260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sz="2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zh-CN" altLang="en-US" sz="260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〉∈</m:t>
                          </m:r>
                          <m:r>
                            <a:rPr lang="zh-CN" altLang="en-US" sz="2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zh-CN" altLang="en-US" sz="260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zh-CN" altLang="en-US" sz="2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zh-CN" altLang="en-US" sz="260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zh-CN" altLang="en-US" sz="2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kumimoji="0" lang="en-US" altLang="zh-CN" sz="2600" b="1" dirty="0">
                  <a:latin typeface="Times New Roman" panose="02020603050405020304" pitchFamily="18" charset="0"/>
                </a:endParaRPr>
              </a:p>
              <a:p>
                <a:pPr eaLnBrk="1" hangingPunct="1">
                  <a:spcBef>
                    <a:spcPct val="50000"/>
                  </a:spcBef>
                  <a:buFontTx/>
                  <a:buNone/>
                </a:pPr>
                <a:r>
                  <a:rPr kumimoji="0" lang="zh-CN" altLang="en-US" sz="2600" b="1" dirty="0">
                    <a:latin typeface="Times New Roman" panose="02020603050405020304" pitchFamily="18" charset="0"/>
                  </a:rPr>
                  <a:t>                                                             </a:t>
                </a:r>
              </a:p>
            </p:txBody>
          </p:sp>
        </mc:Choice>
        <mc:Fallback xmlns="">
          <p:sp>
            <p:nvSpPr>
              <p:cNvPr id="27" name="Text Box 11">
                <a:extLst>
                  <a:ext uri="{FF2B5EF4-FFF2-40B4-BE49-F238E27FC236}">
                    <a16:creationId xmlns:a16="http://schemas.microsoft.com/office/drawing/2014/main" id="{B2CC18C9-0FCE-4A86-A5FE-ADA13DE6BE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100072" y="3304792"/>
                <a:ext cx="9638344" cy="2492990"/>
              </a:xfrm>
              <a:prstGeom prst="rect">
                <a:avLst/>
              </a:prstGeom>
              <a:blipFill>
                <a:blip r:embed="rId4"/>
                <a:stretch>
                  <a:fillRect l="-1139" t="-2689" r="-1075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37325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65459A86-2236-4247-9311-D46EC9F8D18D}"/>
              </a:ext>
            </a:extLst>
          </p:cNvPr>
          <p:cNvGrpSpPr/>
          <p:nvPr/>
        </p:nvGrpSpPr>
        <p:grpSpPr>
          <a:xfrm>
            <a:off x="119973" y="397477"/>
            <a:ext cx="1449151" cy="180724"/>
            <a:chOff x="5392832" y="1016000"/>
            <a:chExt cx="1449150" cy="180724"/>
          </a:xfrm>
        </p:grpSpPr>
        <p:sp>
          <p:nvSpPr>
            <p:cNvPr id="7" name="Freeform 45">
              <a:extLst>
                <a:ext uri="{FF2B5EF4-FFF2-40B4-BE49-F238E27FC236}">
                  <a16:creationId xmlns:a16="http://schemas.microsoft.com/office/drawing/2014/main" id="{79F5C682-BDEF-4D53-B481-CCF2EF60A4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8" name="Freeform 46">
              <a:extLst>
                <a:ext uri="{FF2B5EF4-FFF2-40B4-BE49-F238E27FC236}">
                  <a16:creationId xmlns:a16="http://schemas.microsoft.com/office/drawing/2014/main" id="{34E012F1-3888-4574-B83C-160D877B5C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9" name="Freeform 47">
              <a:extLst>
                <a:ext uri="{FF2B5EF4-FFF2-40B4-BE49-F238E27FC236}">
                  <a16:creationId xmlns:a16="http://schemas.microsoft.com/office/drawing/2014/main" id="{92C0B701-D754-4A82-AB31-4E35C971D1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10" name="Freeform 48">
              <a:extLst>
                <a:ext uri="{FF2B5EF4-FFF2-40B4-BE49-F238E27FC236}">
                  <a16:creationId xmlns:a16="http://schemas.microsoft.com/office/drawing/2014/main" id="{60F2428E-B4AC-403A-9F72-86667F8576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11" name="Freeform 49">
              <a:extLst>
                <a:ext uri="{FF2B5EF4-FFF2-40B4-BE49-F238E27FC236}">
                  <a16:creationId xmlns:a16="http://schemas.microsoft.com/office/drawing/2014/main" id="{0C987953-0EFA-465A-B7F9-C0CF22995A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</p:grpSp>
      <p:sp>
        <p:nvSpPr>
          <p:cNvPr id="12" name="灯片编号占位符 1">
            <a:extLst>
              <a:ext uri="{FF2B5EF4-FFF2-40B4-BE49-F238E27FC236}">
                <a16:creationId xmlns:a16="http://schemas.microsoft.com/office/drawing/2014/main" id="{5AEBC6C7-6925-4C9A-B360-18D57EB16C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38416" y="6492875"/>
            <a:ext cx="498022" cy="365125"/>
          </a:xfrm>
        </p:spPr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97B5860-9389-40BC-8CED-DD2AAB23A1E9}" type="slidenum">
              <a:rPr kumimoji="0" lang="zh-CN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Arial Unicode MS" panose="020B0604020202020204" pitchFamily="34" charset="-122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ea typeface="Arial Unicode MS" panose="020B0604020202020204" pitchFamily="34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F7A3F41B-308F-4232-9F10-7DB624028D9A}"/>
              </a:ext>
            </a:extLst>
          </p:cNvPr>
          <p:cNvSpPr txBox="1"/>
          <p:nvPr/>
        </p:nvSpPr>
        <p:spPr>
          <a:xfrm>
            <a:off x="1756364" y="103852"/>
            <a:ext cx="1031566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cs typeface="+mn-ea"/>
                <a:sym typeface="+mn-lt"/>
              </a:rPr>
              <a:t>Properties of relation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/>
              <a:cs typeface="+mn-ea"/>
              <a:sym typeface="+mn-lt"/>
            </a:endParaRPr>
          </a:p>
        </p:txBody>
      </p:sp>
      <p:grpSp>
        <p:nvGrpSpPr>
          <p:cNvPr id="13" name="Group 25">
            <a:extLst>
              <a:ext uri="{FF2B5EF4-FFF2-40B4-BE49-F238E27FC236}">
                <a16:creationId xmlns:a16="http://schemas.microsoft.com/office/drawing/2014/main" id="{82003A10-8709-4B0C-83F7-3ABBE35217FA}"/>
              </a:ext>
            </a:extLst>
          </p:cNvPr>
          <p:cNvGrpSpPr>
            <a:grpSpLocks/>
          </p:cNvGrpSpPr>
          <p:nvPr/>
        </p:nvGrpSpPr>
        <p:grpSpPr bwMode="auto">
          <a:xfrm>
            <a:off x="1182380" y="1163639"/>
            <a:ext cx="9555163" cy="2327275"/>
            <a:chOff x="0" y="1907"/>
            <a:chExt cx="6019" cy="1466"/>
          </a:xfrm>
        </p:grpSpPr>
        <p:sp>
          <p:nvSpPr>
            <p:cNvPr id="14" name="Text Box 16">
              <a:extLst>
                <a:ext uri="{FF2B5EF4-FFF2-40B4-BE49-F238E27FC236}">
                  <a16:creationId xmlns:a16="http://schemas.microsoft.com/office/drawing/2014/main" id="{F51F4426-1544-4AFB-AF83-5E298AF9629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7" y="1907"/>
              <a:ext cx="4945" cy="1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  <a:buNone/>
              </a:pPr>
              <a:r>
                <a:rPr kumimoji="0" lang="en-US" altLang="zh-CN" sz="2600" b="1" dirty="0">
                  <a:latin typeface="Times New Roman" panose="02020603050405020304" pitchFamily="18" charset="0"/>
                </a:rPr>
                <a:t>(5)</a:t>
              </a:r>
              <a:r>
                <a:rPr kumimoji="0" lang="zh-CN" altLang="en-US" sz="2600" b="1" dirty="0">
                  <a:latin typeface="Times New Roman" panose="02020603050405020304" pitchFamily="18" charset="0"/>
                </a:rPr>
                <a:t> </a:t>
              </a:r>
              <a:r>
                <a:rPr kumimoji="0" lang="en-US" altLang="zh-CN" sz="2600" b="1" dirty="0">
                  <a:latin typeface="Times New Roman" panose="02020603050405020304" pitchFamily="18" charset="0"/>
                </a:rPr>
                <a:t>For every                         ,if    </a:t>
              </a:r>
              <a:r>
                <a:rPr kumimoji="0" lang="zh-CN" altLang="en-US" sz="2600" b="1" dirty="0">
                  <a:latin typeface="Times New Roman" panose="02020603050405020304" pitchFamily="18" charset="0"/>
                </a:rPr>
                <a:t>               </a:t>
              </a:r>
              <a:r>
                <a:rPr kumimoji="0" lang="en-US" altLang="zh-CN" sz="2600" b="1" dirty="0">
                  <a:latin typeface="Times New Roman" panose="02020603050405020304" pitchFamily="18" charset="0"/>
                </a:rPr>
                <a:t>and </a:t>
              </a:r>
              <a:r>
                <a:rPr kumimoji="0" lang="zh-CN" altLang="en-US" sz="2600" b="1" dirty="0">
                  <a:latin typeface="Times New Roman" panose="02020603050405020304" pitchFamily="18" charset="0"/>
                </a:rPr>
                <a:t>               ， </a:t>
              </a:r>
              <a:r>
                <a:rPr kumimoji="0" lang="en-US" altLang="zh-CN" sz="2600" b="1" dirty="0">
                  <a:latin typeface="Times New Roman" panose="02020603050405020304" pitchFamily="18" charset="0"/>
                </a:rPr>
                <a:t>then  </a:t>
              </a:r>
              <a:r>
                <a:rPr kumimoji="0" lang="zh-CN" altLang="en-US" sz="2600" b="1" dirty="0">
                  <a:latin typeface="Times New Roman" panose="02020603050405020304" pitchFamily="18" charset="0"/>
                </a:rPr>
                <a:t>               ，</a:t>
              </a:r>
              <a:r>
                <a:rPr kumimoji="0" lang="en-US" altLang="zh-CN" sz="2600" b="1" i="1" dirty="0">
                  <a:latin typeface="Times New Roman" panose="02020603050405020304" pitchFamily="18" charset="0"/>
                </a:rPr>
                <a:t>R </a:t>
              </a:r>
              <a:r>
                <a:rPr kumimoji="0" lang="en-US" altLang="zh-CN" sz="2600" b="1" dirty="0">
                  <a:latin typeface="Times New Roman" panose="02020603050405020304" pitchFamily="18" charset="0"/>
                </a:rPr>
                <a:t>is call</a:t>
              </a:r>
              <a:r>
                <a:rPr kumimoji="0" lang="en-US" altLang="zh-CN" sz="2600" b="1" dirty="0">
                  <a:solidFill>
                    <a:srgbClr val="FF0000"/>
                  </a:solidFill>
                  <a:latin typeface="Times New Roman" panose="02020603050405020304" pitchFamily="18" charset="0"/>
                </a:rPr>
                <a:t> transitive</a:t>
              </a:r>
              <a:r>
                <a:rPr kumimoji="0" lang="zh-CN" altLang="en-US" sz="2600" b="1" dirty="0">
                  <a:latin typeface="Times New Roman" panose="02020603050405020304" pitchFamily="18" charset="0"/>
                </a:rPr>
                <a:t>（可传递的）</a:t>
              </a:r>
              <a:r>
                <a:rPr kumimoji="0" lang="en-US" altLang="zh-CN" sz="2600" b="1" dirty="0">
                  <a:latin typeface="Times New Roman" panose="02020603050405020304" pitchFamily="18" charset="0"/>
                </a:rPr>
                <a:t>. Expressed in terms of :</a:t>
              </a:r>
              <a:r>
                <a:rPr kumimoji="0" lang="zh-CN" altLang="en-US" sz="2600" b="1" dirty="0">
                  <a:latin typeface="Times New Roman" panose="02020603050405020304" pitchFamily="18" charset="0"/>
                </a:rPr>
                <a:t>                                                             </a:t>
              </a:r>
            </a:p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kumimoji="0" lang="en-US" altLang="zh-CN" sz="2600" b="1" i="1" dirty="0">
                  <a:latin typeface="Times New Roman" panose="02020603050405020304" pitchFamily="18" charset="0"/>
                </a:rPr>
                <a:t>R</a:t>
              </a:r>
              <a:r>
                <a:rPr kumimoji="0" lang="zh-CN" altLang="en-US" sz="2600" b="1" dirty="0">
                  <a:latin typeface="Times New Roman" panose="02020603050405020304" pitchFamily="18" charset="0"/>
                </a:rPr>
                <a:t> </a:t>
              </a:r>
              <a:r>
                <a:rPr kumimoji="0" lang="en-US" altLang="zh-CN" sz="2600" b="1" dirty="0">
                  <a:latin typeface="Times New Roman" panose="02020603050405020304" pitchFamily="18" charset="0"/>
                </a:rPr>
                <a:t>is transitive</a:t>
              </a:r>
              <a:endParaRPr kumimoji="0" lang="zh-CN" altLang="en-US" sz="2600" b="1" dirty="0">
                <a:solidFill>
                  <a:srgbClr val="FF0000"/>
                </a:solidFill>
                <a:latin typeface="Times New Roman" panose="02020603050405020304" pitchFamily="18" charset="0"/>
              </a:endParaRPr>
            </a:p>
          </p:txBody>
        </p:sp>
        <p:graphicFrame>
          <p:nvGraphicFramePr>
            <p:cNvPr id="15" name="Object 17">
              <a:extLst>
                <a:ext uri="{FF2B5EF4-FFF2-40B4-BE49-F238E27FC236}">
                  <a16:creationId xmlns:a16="http://schemas.microsoft.com/office/drawing/2014/main" id="{46DE8BB7-93EC-435D-839D-AEFB68E2484A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017" y="1947"/>
            <a:ext cx="878" cy="27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3828" name="Equation" r:id="rId4" imgW="647419" imgH="203112" progId="Equation.DSMT4">
                    <p:embed/>
                  </p:oleObj>
                </mc:Choice>
                <mc:Fallback>
                  <p:oleObj name="Equation" r:id="rId4" imgW="647419" imgH="203112" progId="Equation.DSMT4">
                    <p:embed/>
                    <p:pic>
                      <p:nvPicPr>
                        <p:cNvPr id="36884" name="Object 17">
                          <a:extLst>
                            <a:ext uri="{FF2B5EF4-FFF2-40B4-BE49-F238E27FC236}">
                              <a16:creationId xmlns:a16="http://schemas.microsoft.com/office/drawing/2014/main" id="{50A9AD7E-D7DB-4339-B0EA-10EF5DAD280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17" y="1947"/>
                          <a:ext cx="878" cy="27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7" name="Object 18">
              <a:extLst>
                <a:ext uri="{FF2B5EF4-FFF2-40B4-BE49-F238E27FC236}">
                  <a16:creationId xmlns:a16="http://schemas.microsoft.com/office/drawing/2014/main" id="{EB7D5D5B-6793-4165-AEAF-AFA849A6E763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355" y="1918"/>
            <a:ext cx="861" cy="2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3829" name="Equation" r:id="rId6" imgW="622030" imgH="203112" progId="Equation.DSMT4">
                    <p:embed/>
                  </p:oleObj>
                </mc:Choice>
                <mc:Fallback>
                  <p:oleObj name="Equation" r:id="rId6" imgW="622030" imgH="203112" progId="Equation.DSMT4">
                    <p:embed/>
                    <p:pic>
                      <p:nvPicPr>
                        <p:cNvPr id="36885" name="Object 18">
                          <a:extLst>
                            <a:ext uri="{FF2B5EF4-FFF2-40B4-BE49-F238E27FC236}">
                              <a16:creationId xmlns:a16="http://schemas.microsoft.com/office/drawing/2014/main" id="{0047685A-846C-4F47-86A6-06B28089682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55" y="1918"/>
                          <a:ext cx="861" cy="28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" name="Object 21">
              <a:extLst>
                <a:ext uri="{FF2B5EF4-FFF2-40B4-BE49-F238E27FC236}">
                  <a16:creationId xmlns:a16="http://schemas.microsoft.com/office/drawing/2014/main" id="{51D43396-76CA-46F6-8CF9-0A166DBBE290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052" y="2204"/>
            <a:ext cx="771" cy="25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3830" name="Equation" r:id="rId8" imgW="609336" imgH="203112" progId="Equation.DSMT4">
                    <p:embed/>
                  </p:oleObj>
                </mc:Choice>
                <mc:Fallback>
                  <p:oleObj name="Equation" r:id="rId8" imgW="609336" imgH="203112" progId="Equation.DSMT4">
                    <p:embed/>
                    <p:pic>
                      <p:nvPicPr>
                        <p:cNvPr id="36886" name="Object 21">
                          <a:extLst>
                            <a:ext uri="{FF2B5EF4-FFF2-40B4-BE49-F238E27FC236}">
                              <a16:creationId xmlns:a16="http://schemas.microsoft.com/office/drawing/2014/main" id="{B279BFE7-1186-47D4-9C35-21A0505B2A0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52" y="2204"/>
                          <a:ext cx="771" cy="25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9" name="Rectangle 24">
              <a:extLst>
                <a:ext uri="{FF2B5EF4-FFF2-40B4-BE49-F238E27FC236}">
                  <a16:creationId xmlns:a16="http://schemas.microsoft.com/office/drawing/2014/main" id="{078A4919-58C3-4BFE-8B59-06BBE9CC86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2097"/>
              <a:ext cx="116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kumimoji="0" lang="zh-CN" altLang="en-US" sz="2400" b="1">
                <a:latin typeface="Times New Roman" panose="02020603050405020304" pitchFamily="18" charset="0"/>
              </a:endParaRPr>
            </a:p>
          </p:txBody>
        </p:sp>
        <p:graphicFrame>
          <p:nvGraphicFramePr>
            <p:cNvPr id="20" name="Object 23">
              <a:extLst>
                <a:ext uri="{FF2B5EF4-FFF2-40B4-BE49-F238E27FC236}">
                  <a16:creationId xmlns:a16="http://schemas.microsoft.com/office/drawing/2014/main" id="{F9A0A28E-E00B-470F-8AD0-F0D3913E7C16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563712448"/>
                </p:ext>
              </p:extLst>
            </p:nvPr>
          </p:nvGraphicFramePr>
          <p:xfrm>
            <a:off x="807" y="3113"/>
            <a:ext cx="5212" cy="26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3831" name="Equation" r:id="rId10" imgW="4000500" imgH="203200" progId="Equation.DSMT4">
                    <p:embed/>
                  </p:oleObj>
                </mc:Choice>
                <mc:Fallback>
                  <p:oleObj name="Equation" r:id="rId10" imgW="4000500" imgH="203200" progId="Equation.DSMT4">
                    <p:embed/>
                    <p:pic>
                      <p:nvPicPr>
                        <p:cNvPr id="36888" name="Object 23">
                          <a:extLst>
                            <a:ext uri="{FF2B5EF4-FFF2-40B4-BE49-F238E27FC236}">
                              <a16:creationId xmlns:a16="http://schemas.microsoft.com/office/drawing/2014/main" id="{C4B04A16-56F9-4D4E-BB74-EAF4FA6B6605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07" y="3113"/>
                          <a:ext cx="5212" cy="26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23" name="Object 19">
            <a:extLst>
              <a:ext uri="{FF2B5EF4-FFF2-40B4-BE49-F238E27FC236}">
                <a16:creationId xmlns:a16="http://schemas.microsoft.com/office/drawing/2014/main" id="{A59B0B1F-8E37-41FE-8549-7E2157EECAB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26463344"/>
              </p:ext>
            </p:extLst>
          </p:nvPr>
        </p:nvGraphicFramePr>
        <p:xfrm>
          <a:off x="8493739" y="1163638"/>
          <a:ext cx="1368425" cy="441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832" name="Equation" r:id="rId12" imgW="622030" imgH="203112" progId="Equation.DSMT4">
                  <p:embed/>
                </p:oleObj>
              </mc:Choice>
              <mc:Fallback>
                <p:oleObj name="Equation" r:id="rId12" imgW="622030" imgH="203112" progId="Equation.DSMT4">
                  <p:embed/>
                  <p:pic>
                    <p:nvPicPr>
                      <p:cNvPr id="36870" name="Object 19">
                        <a:extLst>
                          <a:ext uri="{FF2B5EF4-FFF2-40B4-BE49-F238E27FC236}">
                            <a16:creationId xmlns:a16="http://schemas.microsoft.com/office/drawing/2014/main" id="{35A165EF-5371-47EE-9770-60D67D770B3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93739" y="1163638"/>
                        <a:ext cx="1368425" cy="441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4" name="Group 39">
            <a:extLst>
              <a:ext uri="{FF2B5EF4-FFF2-40B4-BE49-F238E27FC236}">
                <a16:creationId xmlns:a16="http://schemas.microsoft.com/office/drawing/2014/main" id="{FBB38BD1-CE84-43D5-B6FD-8C7D5E69BC1A}"/>
              </a:ext>
            </a:extLst>
          </p:cNvPr>
          <p:cNvGrpSpPr>
            <a:grpSpLocks/>
          </p:cNvGrpSpPr>
          <p:nvPr/>
        </p:nvGrpSpPr>
        <p:grpSpPr bwMode="auto">
          <a:xfrm>
            <a:off x="1274455" y="3900532"/>
            <a:ext cx="9109076" cy="2092325"/>
            <a:chOff x="22" y="2931"/>
            <a:chExt cx="5738" cy="1318"/>
          </a:xfrm>
        </p:grpSpPr>
        <p:sp>
          <p:nvSpPr>
            <p:cNvPr id="25" name="Text Box 27">
              <a:extLst>
                <a:ext uri="{FF2B5EF4-FFF2-40B4-BE49-F238E27FC236}">
                  <a16:creationId xmlns:a16="http://schemas.microsoft.com/office/drawing/2014/main" id="{290105C8-25D4-4EC2-93DD-2EE10A9F27E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89" y="2931"/>
              <a:ext cx="5171" cy="13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  <a:buNone/>
              </a:pPr>
              <a:r>
                <a:rPr kumimoji="0" lang="en-US" altLang="zh-CN" sz="2600" b="1" dirty="0">
                  <a:latin typeface="Times New Roman" panose="02020603050405020304" pitchFamily="18" charset="0"/>
                </a:rPr>
                <a:t>(6)</a:t>
              </a:r>
              <a:r>
                <a:rPr kumimoji="0" lang="zh-CN" altLang="en-US" sz="2600" b="1" dirty="0">
                  <a:latin typeface="Times New Roman" panose="02020603050405020304" pitchFamily="18" charset="0"/>
                </a:rPr>
                <a:t> </a:t>
              </a:r>
              <a:r>
                <a:rPr kumimoji="0" lang="en-US" altLang="zh-CN" sz="2600" b="1" dirty="0">
                  <a:latin typeface="Times New Roman" panose="02020603050405020304" pitchFamily="18" charset="0"/>
                </a:rPr>
                <a:t>Exist                 </a:t>
              </a:r>
              <a:r>
                <a:rPr kumimoji="0" lang="zh-CN" altLang="en-US" sz="2600" b="1" dirty="0">
                  <a:latin typeface="Times New Roman" panose="02020603050405020304" pitchFamily="18" charset="0"/>
                </a:rPr>
                <a:t>，</a:t>
              </a:r>
              <a:r>
                <a:rPr kumimoji="0" lang="en-US" altLang="zh-CN" sz="2600" b="1" dirty="0">
                  <a:latin typeface="Times New Roman" panose="02020603050405020304" pitchFamily="18" charset="0"/>
                </a:rPr>
                <a:t>and</a:t>
              </a:r>
              <a:r>
                <a:rPr kumimoji="0" lang="zh-CN" altLang="en-US" sz="2600" b="1" dirty="0">
                  <a:latin typeface="Times New Roman" panose="02020603050405020304" pitchFamily="18" charset="0"/>
                </a:rPr>
                <a:t>                                   </a:t>
              </a:r>
              <a:r>
                <a:rPr kumimoji="0" lang="en-US" altLang="zh-CN" sz="2600" b="1" dirty="0">
                  <a:latin typeface="Times New Roman" panose="02020603050405020304" pitchFamily="18" charset="0"/>
                </a:rPr>
                <a:t>but</a:t>
              </a:r>
              <a:r>
                <a:rPr kumimoji="0" lang="zh-CN" altLang="en-US" sz="2600" b="1" dirty="0">
                  <a:latin typeface="Times New Roman" panose="02020603050405020304" pitchFamily="18" charset="0"/>
                </a:rPr>
                <a:t>             ， </a:t>
              </a:r>
              <a:r>
                <a:rPr kumimoji="0" lang="en-US" altLang="zh-CN" sz="2600" b="1" dirty="0">
                  <a:latin typeface="Times New Roman" panose="02020603050405020304" pitchFamily="18" charset="0"/>
                </a:rPr>
                <a:t>R is call </a:t>
              </a:r>
              <a:r>
                <a:rPr kumimoji="0" lang="en-US" altLang="zh-CN" sz="2600" b="1" dirty="0">
                  <a:solidFill>
                    <a:srgbClr val="FF0000"/>
                  </a:solidFill>
                  <a:latin typeface="Times New Roman" panose="02020603050405020304" pitchFamily="18" charset="0"/>
                </a:rPr>
                <a:t>not transitive</a:t>
              </a:r>
              <a:r>
                <a:rPr kumimoji="0" lang="en-US" altLang="zh-CN" sz="2600" b="1" dirty="0">
                  <a:latin typeface="Times New Roman" panose="02020603050405020304" pitchFamily="18" charset="0"/>
                </a:rPr>
                <a:t>. Expressed in terms of :</a:t>
              </a:r>
              <a:r>
                <a:rPr kumimoji="0" lang="zh-CN" altLang="en-US" sz="2600" b="1" dirty="0">
                  <a:latin typeface="Times New Roman" panose="02020603050405020304" pitchFamily="18" charset="0"/>
                </a:rPr>
                <a:t>                                                             </a:t>
              </a:r>
            </a:p>
            <a:p>
              <a:pPr>
                <a:spcBef>
                  <a:spcPct val="50000"/>
                </a:spcBef>
                <a:buNone/>
              </a:pPr>
              <a:r>
                <a:rPr kumimoji="0" lang="en-US" altLang="zh-CN" sz="2600" b="1" i="1" dirty="0">
                  <a:latin typeface="Times New Roman" panose="02020603050405020304" pitchFamily="18" charset="0"/>
                </a:rPr>
                <a:t>R</a:t>
              </a:r>
              <a:r>
                <a:rPr kumimoji="0" lang="zh-CN" altLang="en-US" sz="2600" b="1" dirty="0">
                  <a:latin typeface="Times New Roman" panose="02020603050405020304" pitchFamily="18" charset="0"/>
                </a:rPr>
                <a:t> </a:t>
              </a:r>
              <a:r>
                <a:rPr kumimoji="0" lang="en-US" altLang="zh-CN" sz="2600" b="1" dirty="0">
                  <a:latin typeface="Times New Roman" panose="02020603050405020304" pitchFamily="18" charset="0"/>
                </a:rPr>
                <a:t>is </a:t>
              </a:r>
              <a:r>
                <a:rPr kumimoji="0" lang="en-US" altLang="zh-CN" sz="2600" b="1" dirty="0">
                  <a:solidFill>
                    <a:srgbClr val="FF0000"/>
                  </a:solidFill>
                  <a:latin typeface="Times New Roman" panose="02020603050405020304" pitchFamily="18" charset="0"/>
                </a:rPr>
                <a:t>not transitive </a:t>
              </a:r>
              <a:r>
                <a:rPr kumimoji="0" lang="zh-CN" altLang="en-US" sz="2600" b="1" dirty="0">
                  <a:latin typeface="Times New Roman" panose="02020603050405020304" pitchFamily="18" charset="0"/>
                </a:rPr>
                <a:t>（不可传递的）</a:t>
              </a:r>
              <a:endParaRPr kumimoji="0" lang="zh-CN" altLang="en-US" sz="2600" b="1" dirty="0">
                <a:solidFill>
                  <a:srgbClr val="FF0000"/>
                </a:solidFill>
                <a:latin typeface="Times New Roman" panose="02020603050405020304" pitchFamily="18" charset="0"/>
              </a:endParaRPr>
            </a:p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kumimoji="0" lang="zh-CN" altLang="en-US" sz="2600" b="1" dirty="0">
                  <a:latin typeface="Times New Roman" panose="02020603050405020304" pitchFamily="18" charset="0"/>
                </a:rPr>
                <a:t> </a:t>
              </a:r>
            </a:p>
          </p:txBody>
        </p:sp>
        <p:graphicFrame>
          <p:nvGraphicFramePr>
            <p:cNvPr id="26" name="Object 28">
              <a:extLst>
                <a:ext uri="{FF2B5EF4-FFF2-40B4-BE49-F238E27FC236}">
                  <a16:creationId xmlns:a16="http://schemas.microsoft.com/office/drawing/2014/main" id="{0CB82A48-E73D-4541-897C-23B56F7CC6EC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420" y="2945"/>
            <a:ext cx="878" cy="27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3833" name="Equation" r:id="rId14" imgW="647419" imgH="203112" progId="Equation.DSMT4">
                    <p:embed/>
                  </p:oleObj>
                </mc:Choice>
                <mc:Fallback>
                  <p:oleObj name="Equation" r:id="rId14" imgW="647419" imgH="203112" progId="Equation.DSMT4">
                    <p:embed/>
                    <p:pic>
                      <p:nvPicPr>
                        <p:cNvPr id="36878" name="Object 28">
                          <a:extLst>
                            <a:ext uri="{FF2B5EF4-FFF2-40B4-BE49-F238E27FC236}">
                              <a16:creationId xmlns:a16="http://schemas.microsoft.com/office/drawing/2014/main" id="{096A07AB-45A8-4FC2-95EC-B3CB54F93437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20" y="2945"/>
                          <a:ext cx="878" cy="27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7" name="Rectangle 31">
              <a:extLst>
                <a:ext uri="{FF2B5EF4-FFF2-40B4-BE49-F238E27FC236}">
                  <a16:creationId xmlns:a16="http://schemas.microsoft.com/office/drawing/2014/main" id="{7E7DC632-9CE8-4AFC-8FE9-4D53A02C40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" y="3121"/>
              <a:ext cx="116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kumimoji="0" lang="zh-CN" altLang="en-US" sz="2400" b="1">
                <a:latin typeface="Times New Roman" panose="02020603050405020304" pitchFamily="18" charset="0"/>
              </a:endParaRPr>
            </a:p>
          </p:txBody>
        </p:sp>
        <p:graphicFrame>
          <p:nvGraphicFramePr>
            <p:cNvPr id="28" name="Object 33">
              <a:extLst>
                <a:ext uri="{FF2B5EF4-FFF2-40B4-BE49-F238E27FC236}">
                  <a16:creationId xmlns:a16="http://schemas.microsoft.com/office/drawing/2014/main" id="{00BBDB41-FF8C-48D6-AC2A-A2BA0277F627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870" y="2964"/>
            <a:ext cx="1723" cy="25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3834" name="Equation" r:id="rId16" imgW="1346200" imgH="203200" progId="Equation.DSMT4">
                    <p:embed/>
                  </p:oleObj>
                </mc:Choice>
                <mc:Fallback>
                  <p:oleObj name="Equation" r:id="rId16" imgW="1346200" imgH="203200" progId="Equation.DSMT4">
                    <p:embed/>
                    <p:pic>
                      <p:nvPicPr>
                        <p:cNvPr id="36880" name="Object 33">
                          <a:extLst>
                            <a:ext uri="{FF2B5EF4-FFF2-40B4-BE49-F238E27FC236}">
                              <a16:creationId xmlns:a16="http://schemas.microsoft.com/office/drawing/2014/main" id="{354D232F-35E5-48B8-B498-F7281E61E95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70" y="2964"/>
                          <a:ext cx="1723" cy="25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9" name="Object 35">
              <a:extLst>
                <a:ext uri="{FF2B5EF4-FFF2-40B4-BE49-F238E27FC236}">
                  <a16:creationId xmlns:a16="http://schemas.microsoft.com/office/drawing/2014/main" id="{D43E38FB-4743-484B-9F20-B30CBFCEB587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974" y="2997"/>
            <a:ext cx="680" cy="22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3835" name="Equation" r:id="rId18" imgW="609336" imgH="203112" progId="Equation.DSMT4">
                    <p:embed/>
                  </p:oleObj>
                </mc:Choice>
                <mc:Fallback>
                  <p:oleObj name="Equation" r:id="rId18" imgW="609336" imgH="203112" progId="Equation.DSMT4">
                    <p:embed/>
                    <p:pic>
                      <p:nvPicPr>
                        <p:cNvPr id="36881" name="Object 35">
                          <a:extLst>
                            <a:ext uri="{FF2B5EF4-FFF2-40B4-BE49-F238E27FC236}">
                              <a16:creationId xmlns:a16="http://schemas.microsoft.com/office/drawing/2014/main" id="{40BB56A2-AA62-4489-9FDF-5D8B404B55C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974" y="2997"/>
                          <a:ext cx="680" cy="22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0" name="Object 37">
              <a:extLst>
                <a:ext uri="{FF2B5EF4-FFF2-40B4-BE49-F238E27FC236}">
                  <a16:creationId xmlns:a16="http://schemas.microsoft.com/office/drawing/2014/main" id="{495CF7C3-1CC1-4C1A-8394-9EA586BD8711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30571685"/>
                </p:ext>
              </p:extLst>
            </p:nvPr>
          </p:nvGraphicFramePr>
          <p:xfrm>
            <a:off x="1188" y="3975"/>
            <a:ext cx="4272" cy="27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3836" name="Equation" r:id="rId20" imgW="3124200" imgH="203200" progId="Equation.DSMT4">
                    <p:embed/>
                  </p:oleObj>
                </mc:Choice>
                <mc:Fallback>
                  <p:oleObj name="Equation" r:id="rId20" imgW="3124200" imgH="203200" progId="Equation.DSMT4">
                    <p:embed/>
                    <p:pic>
                      <p:nvPicPr>
                        <p:cNvPr id="36882" name="Object 37">
                          <a:extLst>
                            <a:ext uri="{FF2B5EF4-FFF2-40B4-BE49-F238E27FC236}">
                              <a16:creationId xmlns:a16="http://schemas.microsoft.com/office/drawing/2014/main" id="{4563D7BB-3EC3-4F30-B16A-48CC26BB784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88" y="3975"/>
                          <a:ext cx="4272" cy="27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1" name="矩形 30">
            <a:extLst>
              <a:ext uri="{FF2B5EF4-FFF2-40B4-BE49-F238E27FC236}">
                <a16:creationId xmlns:a16="http://schemas.microsoft.com/office/drawing/2014/main" id="{30274409-EA95-45A7-95CC-785C4AE325C4}"/>
              </a:ext>
            </a:extLst>
          </p:cNvPr>
          <p:cNvSpPr/>
          <p:nvPr/>
        </p:nvSpPr>
        <p:spPr>
          <a:xfrm>
            <a:off x="0" y="1037509"/>
            <a:ext cx="1689098" cy="5049716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/>
          </a:bodyPr>
          <a:lstStyle/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FF00"/>
                </a:solidFill>
                <a:cs typeface="+mn-ea"/>
                <a:sym typeface="+mn-lt"/>
              </a:rPr>
              <a:t>多重序元与笛卡尔乘积</a:t>
            </a: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元组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有序对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多重序元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笛卡尔乘积</a:t>
            </a: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FF00"/>
                </a:solidFill>
                <a:cs typeface="+mn-ea"/>
                <a:sym typeface="+mn-lt"/>
              </a:rPr>
              <a:t>关系的基本概念</a:t>
            </a: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关系的定义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相等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定义域和值域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b="1" u="sng" dirty="0">
                <a:solidFill>
                  <a:schemeClr val="bg1"/>
                </a:solidFill>
                <a:cs typeface="+mn-ea"/>
                <a:sym typeface="+mn-lt"/>
              </a:rPr>
              <a:t>关系的性质</a:t>
            </a:r>
            <a:endParaRPr lang="en-US" altLang="zh-CN" u="sng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24224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65459A86-2236-4247-9311-D46EC9F8D18D}"/>
              </a:ext>
            </a:extLst>
          </p:cNvPr>
          <p:cNvGrpSpPr/>
          <p:nvPr/>
        </p:nvGrpSpPr>
        <p:grpSpPr>
          <a:xfrm>
            <a:off x="119973" y="397477"/>
            <a:ext cx="1449151" cy="180724"/>
            <a:chOff x="5392832" y="1016000"/>
            <a:chExt cx="1449150" cy="180724"/>
          </a:xfrm>
        </p:grpSpPr>
        <p:sp>
          <p:nvSpPr>
            <p:cNvPr id="7" name="Freeform 45">
              <a:extLst>
                <a:ext uri="{FF2B5EF4-FFF2-40B4-BE49-F238E27FC236}">
                  <a16:creationId xmlns:a16="http://schemas.microsoft.com/office/drawing/2014/main" id="{79F5C682-BDEF-4D53-B481-CCF2EF60A4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8" name="Freeform 46">
              <a:extLst>
                <a:ext uri="{FF2B5EF4-FFF2-40B4-BE49-F238E27FC236}">
                  <a16:creationId xmlns:a16="http://schemas.microsoft.com/office/drawing/2014/main" id="{34E012F1-3888-4574-B83C-160D877B5C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9" name="Freeform 47">
              <a:extLst>
                <a:ext uri="{FF2B5EF4-FFF2-40B4-BE49-F238E27FC236}">
                  <a16:creationId xmlns:a16="http://schemas.microsoft.com/office/drawing/2014/main" id="{92C0B701-D754-4A82-AB31-4E35C971D1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10" name="Freeform 48">
              <a:extLst>
                <a:ext uri="{FF2B5EF4-FFF2-40B4-BE49-F238E27FC236}">
                  <a16:creationId xmlns:a16="http://schemas.microsoft.com/office/drawing/2014/main" id="{60F2428E-B4AC-403A-9F72-86667F8576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11" name="Freeform 49">
              <a:extLst>
                <a:ext uri="{FF2B5EF4-FFF2-40B4-BE49-F238E27FC236}">
                  <a16:creationId xmlns:a16="http://schemas.microsoft.com/office/drawing/2014/main" id="{0C987953-0EFA-465A-B7F9-C0CF22995A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</p:grpSp>
      <p:sp>
        <p:nvSpPr>
          <p:cNvPr id="12" name="灯片编号占位符 1">
            <a:extLst>
              <a:ext uri="{FF2B5EF4-FFF2-40B4-BE49-F238E27FC236}">
                <a16:creationId xmlns:a16="http://schemas.microsoft.com/office/drawing/2014/main" id="{5AEBC6C7-6925-4C9A-B360-18D57EB16C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38416" y="6492875"/>
            <a:ext cx="498022" cy="365125"/>
          </a:xfrm>
        </p:spPr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97B5860-9389-40BC-8CED-DD2AAB23A1E9}" type="slidenum">
              <a:rPr kumimoji="0" lang="zh-CN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Arial Unicode MS" panose="020B0604020202020204" pitchFamily="34" charset="-122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ea typeface="Arial Unicode MS" panose="020B0604020202020204" pitchFamily="34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F7A3F41B-308F-4232-9F10-7DB624028D9A}"/>
              </a:ext>
            </a:extLst>
          </p:cNvPr>
          <p:cNvSpPr txBox="1"/>
          <p:nvPr/>
        </p:nvSpPr>
        <p:spPr>
          <a:xfrm>
            <a:off x="1756364" y="103852"/>
            <a:ext cx="1031566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cs typeface="+mn-ea"/>
                <a:sym typeface="+mn-lt"/>
              </a:rPr>
              <a:t>Properties of relation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/>
              <a:cs typeface="+mn-ea"/>
              <a:sym typeface="+mn-lt"/>
            </a:endParaRPr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FE606330-C6FE-437A-8383-3BC3524DCBD6}"/>
              </a:ext>
            </a:extLst>
          </p:cNvPr>
          <p:cNvSpPr txBox="1">
            <a:spLocks noChangeArrowheads="1"/>
          </p:cNvSpPr>
          <p:nvPr/>
        </p:nvSpPr>
        <p:spPr>
          <a:xfrm>
            <a:off x="1756364" y="1228344"/>
            <a:ext cx="9982052" cy="28733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None/>
              <a:defRPr/>
            </a:pPr>
            <a:r>
              <a:rPr lang="en-US" altLang="zh-CN" b="1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宋体" panose="02010600030101010101" pitchFamily="2" charset="-122"/>
              </a:rPr>
              <a:t>Example </a:t>
            </a:r>
            <a:r>
              <a:rPr lang="en-US" altLang="zh-CN" b="1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rPr>
              <a:t>：</a:t>
            </a:r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rPr>
              <a:t> Consider the properties of  general equality relation</a:t>
            </a: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rPr>
              <a:t>“</a:t>
            </a:r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rPr>
              <a:t>=</a:t>
            </a: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rPr>
              <a:t>”，</a:t>
            </a:r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rPr>
              <a:t> greater than relation</a:t>
            </a: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rPr>
              <a:t>“</a:t>
            </a:r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rPr>
              <a:t>&gt;</a:t>
            </a: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rPr>
              <a:t>” </a:t>
            </a:r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rPr>
              <a:t>and greater than or</a:t>
            </a: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rPr>
              <a:t>equal to relation</a:t>
            </a: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rPr>
              <a:t>“     ”</a:t>
            </a:r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rPr>
              <a:t>on the set of natural numbers</a:t>
            </a:r>
          </a:p>
          <a:p>
            <a:pPr>
              <a:buFontTx/>
              <a:buNone/>
              <a:defRPr/>
            </a:pPr>
            <a:r>
              <a:rPr lang="zh-CN" altLang="en-US" b="1" dirty="0">
                <a:ea typeface="宋体" panose="02010600030101010101" pitchFamily="2" charset="-122"/>
              </a:rPr>
              <a:t> </a:t>
            </a:r>
            <a:endParaRPr lang="en-US" altLang="zh-CN" b="1" dirty="0">
              <a:ea typeface="宋体" panose="02010600030101010101" pitchFamily="2" charset="-122"/>
            </a:endParaRPr>
          </a:p>
        </p:txBody>
      </p:sp>
      <p:graphicFrame>
        <p:nvGraphicFramePr>
          <p:cNvPr id="14" name="Object 4">
            <a:extLst>
              <a:ext uri="{FF2B5EF4-FFF2-40B4-BE49-F238E27FC236}">
                <a16:creationId xmlns:a16="http://schemas.microsoft.com/office/drawing/2014/main" id="{CE57F4AB-8121-46C2-A47E-1E4D73ADB2D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16546007"/>
              </p:ext>
            </p:extLst>
          </p:nvPr>
        </p:nvGraphicFramePr>
        <p:xfrm>
          <a:off x="5421249" y="2036826"/>
          <a:ext cx="301625" cy="358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730" name="Equation" r:id="rId4" imgW="203112" imgH="241195" progId="Equation.DSMT4">
                  <p:embed/>
                </p:oleObj>
              </mc:Choice>
              <mc:Fallback>
                <p:oleObj name="Equation" r:id="rId4" imgW="203112" imgH="241195" progId="Equation.DSMT4">
                  <p:embed/>
                  <p:pic>
                    <p:nvPicPr>
                      <p:cNvPr id="37893" name="Object 4">
                        <a:extLst>
                          <a:ext uri="{FF2B5EF4-FFF2-40B4-BE49-F238E27FC236}">
                            <a16:creationId xmlns:a16="http://schemas.microsoft.com/office/drawing/2014/main" id="{579C1420-A1CD-4AC7-8BF5-8A4ECEDAC3F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21249" y="2036826"/>
                        <a:ext cx="301625" cy="358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 Box 7">
            <a:extLst>
              <a:ext uri="{FF2B5EF4-FFF2-40B4-BE49-F238E27FC236}">
                <a16:creationId xmlns:a16="http://schemas.microsoft.com/office/drawing/2014/main" id="{8AEB1B0A-6623-45EC-939F-5B839BBF04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97862" y="2685859"/>
            <a:ext cx="15113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0" lang="en-US" altLang="zh-CN" sz="2000" b="1">
                <a:latin typeface="Times New Roman" panose="02020603050405020304" pitchFamily="18" charset="0"/>
              </a:rPr>
              <a:t>Answer </a:t>
            </a:r>
            <a:r>
              <a:rPr kumimoji="0" lang="zh-CN" altLang="en-US" sz="2000" b="1">
                <a:latin typeface="Times New Roman" panose="02020603050405020304" pitchFamily="18" charset="0"/>
              </a:rPr>
              <a:t>：</a:t>
            </a:r>
          </a:p>
        </p:txBody>
      </p:sp>
      <p:sp>
        <p:nvSpPr>
          <p:cNvPr id="17" name="Text Box 9">
            <a:extLst>
              <a:ext uri="{FF2B5EF4-FFF2-40B4-BE49-F238E27FC236}">
                <a16:creationId xmlns:a16="http://schemas.microsoft.com/office/drawing/2014/main" id="{061160D0-FEA2-4A4A-BE0D-2AF091451C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47212" y="3624072"/>
            <a:ext cx="847902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0" lang="en-US" altLang="zh-CN" sz="2800" b="1" dirty="0">
                <a:latin typeface="Times New Roman" panose="02020603050405020304" pitchFamily="18" charset="0"/>
              </a:rPr>
              <a:t>(2)“</a:t>
            </a:r>
            <a:r>
              <a:rPr kumimoji="0" lang="en-US" altLang="zh-CN" sz="2400" b="1" dirty="0">
                <a:latin typeface="Times New Roman" panose="02020603050405020304" pitchFamily="18" charset="0"/>
              </a:rPr>
              <a:t>&gt;</a:t>
            </a:r>
            <a:r>
              <a:rPr kumimoji="0" lang="en-US" altLang="zh-CN" sz="2800" b="1" dirty="0">
                <a:latin typeface="Times New Roman" panose="02020603050405020304" pitchFamily="18" charset="0"/>
              </a:rPr>
              <a:t>”</a:t>
            </a:r>
            <a:r>
              <a:rPr kumimoji="0" lang="zh-CN" altLang="en-US" sz="2800" b="1" dirty="0">
                <a:latin typeface="Times New Roman" panose="02020603050405020304" pitchFamily="18" charset="0"/>
              </a:rPr>
              <a:t> </a:t>
            </a:r>
            <a:r>
              <a:rPr kumimoji="0" lang="en-US" altLang="zh-CN" sz="2800" b="1" dirty="0">
                <a:latin typeface="Times New Roman" panose="02020603050405020304" pitchFamily="18" charset="0"/>
              </a:rPr>
              <a:t>is antireflexive, antisymmetric, and transitive;</a:t>
            </a:r>
            <a:endParaRPr kumimoji="0" lang="zh-CN" altLang="en-US" sz="2800" b="1" dirty="0">
              <a:latin typeface="Times New Roman" panose="02020603050405020304" pitchFamily="18" charset="0"/>
            </a:endParaRPr>
          </a:p>
        </p:txBody>
      </p:sp>
      <p:grpSp>
        <p:nvGrpSpPr>
          <p:cNvPr id="18" name="Group 14">
            <a:extLst>
              <a:ext uri="{FF2B5EF4-FFF2-40B4-BE49-F238E27FC236}">
                <a16:creationId xmlns:a16="http://schemas.microsoft.com/office/drawing/2014/main" id="{ECF5FD62-3F8C-48F2-BEF9-AB1B12E378F0}"/>
              </a:ext>
            </a:extLst>
          </p:cNvPr>
          <p:cNvGrpSpPr>
            <a:grpSpLocks/>
          </p:cNvGrpSpPr>
          <p:nvPr/>
        </p:nvGrpSpPr>
        <p:grpSpPr bwMode="auto">
          <a:xfrm>
            <a:off x="3346946" y="4374959"/>
            <a:ext cx="7972425" cy="523875"/>
            <a:chOff x="1220" y="2331"/>
            <a:chExt cx="4558" cy="330"/>
          </a:xfrm>
        </p:grpSpPr>
        <p:sp>
          <p:nvSpPr>
            <p:cNvPr id="19" name="Text Box 10">
              <a:extLst>
                <a:ext uri="{FF2B5EF4-FFF2-40B4-BE49-F238E27FC236}">
                  <a16:creationId xmlns:a16="http://schemas.microsoft.com/office/drawing/2014/main" id="{3380169E-E7F9-49B0-9B68-A32FA459231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20" y="2331"/>
              <a:ext cx="4558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kumimoji="0" lang="en-US" altLang="zh-CN" sz="2800" b="1" dirty="0">
                  <a:latin typeface="Times New Roman" panose="02020603050405020304" pitchFamily="18" charset="0"/>
                </a:rPr>
                <a:t>(3)“   ” is reflexive, antisymmetric, transitive.</a:t>
              </a:r>
              <a:endParaRPr kumimoji="0" lang="zh-CN" altLang="en-US" sz="2800" b="1" dirty="0">
                <a:latin typeface="Times New Roman" panose="02020603050405020304" pitchFamily="18" charset="0"/>
              </a:endParaRPr>
            </a:p>
          </p:txBody>
        </p:sp>
        <p:graphicFrame>
          <p:nvGraphicFramePr>
            <p:cNvPr id="20" name="Object 11">
              <a:extLst>
                <a:ext uri="{FF2B5EF4-FFF2-40B4-BE49-F238E27FC236}">
                  <a16:creationId xmlns:a16="http://schemas.microsoft.com/office/drawing/2014/main" id="{ECECF674-CDDA-49EA-B954-1929617CBB27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324075674"/>
                </p:ext>
              </p:extLst>
            </p:nvPr>
          </p:nvGraphicFramePr>
          <p:xfrm>
            <a:off x="1630" y="2436"/>
            <a:ext cx="153" cy="18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4731" name="Equation" r:id="rId6" imgW="203112" imgH="241195" progId="Equation.DSMT4">
                    <p:embed/>
                  </p:oleObj>
                </mc:Choice>
                <mc:Fallback>
                  <p:oleObj name="Equation" r:id="rId6" imgW="203112" imgH="241195" progId="Equation.DSMT4">
                    <p:embed/>
                    <p:pic>
                      <p:nvPicPr>
                        <p:cNvPr id="37901" name="Object 11">
                          <a:extLst>
                            <a:ext uri="{FF2B5EF4-FFF2-40B4-BE49-F238E27FC236}">
                              <a16:creationId xmlns:a16="http://schemas.microsoft.com/office/drawing/2014/main" id="{0AA1E5A3-BB3E-4FE5-9C93-7CDFCE1B66C3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30" y="2436"/>
                          <a:ext cx="153" cy="18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1" name="Text Box 12">
            <a:extLst>
              <a:ext uri="{FF2B5EF4-FFF2-40B4-BE49-F238E27FC236}">
                <a16:creationId xmlns:a16="http://schemas.microsoft.com/office/drawing/2014/main" id="{13F595E3-F8C9-4CAE-B23A-96FFB9A605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18937" y="5559234"/>
            <a:ext cx="9539079" cy="11695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宋体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宋体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宋体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宋体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宋体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altLang="zh-CN" sz="28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DDDDDD"/>
                  </a:outerShdw>
                </a:effectLst>
                <a:cs typeface="宋体" charset="0"/>
              </a:rPr>
              <a:t>Example 2</a:t>
            </a:r>
            <a:r>
              <a:rPr lang="zh-CN" altLang="en-US" sz="28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DDDDDD"/>
                  </a:outerShdw>
                </a:effectLst>
                <a:cs typeface="宋体" charset="0"/>
              </a:rPr>
              <a:t>：</a:t>
            </a:r>
            <a:r>
              <a:rPr lang="en-US" altLang="zh-CN" sz="2800" b="1" dirty="0">
                <a:solidFill>
                  <a:schemeClr val="accent2"/>
                </a:solidFill>
                <a:cs typeface="宋体" charset="0"/>
              </a:rPr>
              <a:t>The properties of binary relations on empty sets.</a:t>
            </a:r>
          </a:p>
          <a:p>
            <a:pPr eaLnBrk="1" hangingPunct="1">
              <a:spcBef>
                <a:spcPct val="50000"/>
              </a:spcBef>
              <a:defRPr/>
            </a:pPr>
            <a:endParaRPr lang="en-US" altLang="zh-CN" sz="2800" b="1" dirty="0">
              <a:solidFill>
                <a:schemeClr val="accent2"/>
              </a:solidFill>
              <a:cs typeface="宋体" charset="0"/>
            </a:endParaRPr>
          </a:p>
        </p:txBody>
      </p:sp>
      <p:sp>
        <p:nvSpPr>
          <p:cNvPr id="22" name="Text Box 13">
            <a:extLst>
              <a:ext uri="{FF2B5EF4-FFF2-40B4-BE49-F238E27FC236}">
                <a16:creationId xmlns:a16="http://schemas.microsoft.com/office/drawing/2014/main" id="{8E9CE4C2-7773-4D90-AE1F-C601688ACC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85187" y="6224397"/>
            <a:ext cx="8601075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0" lang="en-US" altLang="zh-CN" sz="26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Reflexive, symmetric</a:t>
            </a:r>
            <a:r>
              <a:rPr kumimoji="0"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, antisymmetric, </a:t>
            </a:r>
            <a:r>
              <a:rPr kumimoji="0" lang="en-US" altLang="zh-CN" sz="26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antireflexive, transitive</a:t>
            </a:r>
          </a:p>
        </p:txBody>
      </p:sp>
      <p:sp>
        <p:nvSpPr>
          <p:cNvPr id="23" name="Text Box 8">
            <a:extLst>
              <a:ext uri="{FF2B5EF4-FFF2-40B4-BE49-F238E27FC236}">
                <a16:creationId xmlns:a16="http://schemas.microsoft.com/office/drawing/2014/main" id="{F0835D93-ADE1-4419-847B-FBF4C4FD3D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47212" y="2636647"/>
            <a:ext cx="8210804" cy="954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0" lang="en-US" altLang="zh-CN" sz="2800" b="1" dirty="0">
                <a:latin typeface="Times New Roman" panose="02020603050405020304" pitchFamily="18" charset="0"/>
              </a:rPr>
              <a:t>(1) “=”</a:t>
            </a:r>
            <a:r>
              <a:rPr kumimoji="0" lang="zh-CN" altLang="en-US" sz="2800" b="1" dirty="0">
                <a:latin typeface="Times New Roman" panose="02020603050405020304" pitchFamily="18" charset="0"/>
              </a:rPr>
              <a:t> </a:t>
            </a:r>
            <a:r>
              <a:rPr kumimoji="0" lang="en-US" altLang="zh-CN" sz="2800" b="1" dirty="0">
                <a:latin typeface="Times New Roman" panose="02020603050405020304" pitchFamily="18" charset="0"/>
              </a:rPr>
              <a:t>is reflexive, symmetrical, antisymmetric, transitive;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35796E07-810E-4BCA-93C2-09BC0BBE0013}"/>
              </a:ext>
            </a:extLst>
          </p:cNvPr>
          <p:cNvSpPr/>
          <p:nvPr/>
        </p:nvSpPr>
        <p:spPr>
          <a:xfrm>
            <a:off x="0" y="1037509"/>
            <a:ext cx="1689098" cy="5049716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/>
          </a:bodyPr>
          <a:lstStyle/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FF00"/>
                </a:solidFill>
                <a:cs typeface="+mn-ea"/>
                <a:sym typeface="+mn-lt"/>
              </a:rPr>
              <a:t>多重序元与笛卡尔乘积</a:t>
            </a: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元组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有序对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多重序元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笛卡尔乘积</a:t>
            </a: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FF00"/>
                </a:solidFill>
                <a:cs typeface="+mn-ea"/>
                <a:sym typeface="+mn-lt"/>
              </a:rPr>
              <a:t>关系的基本概念</a:t>
            </a: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关系的定义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相等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定义域和值域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b="1" u="sng" dirty="0">
                <a:solidFill>
                  <a:schemeClr val="bg1"/>
                </a:solidFill>
                <a:cs typeface="+mn-ea"/>
                <a:sym typeface="+mn-lt"/>
              </a:rPr>
              <a:t>关系的性质</a:t>
            </a:r>
            <a:endParaRPr lang="en-US" altLang="zh-CN" u="sng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78855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/>
      <p:bldP spid="21" grpId="0"/>
      <p:bldP spid="22" grpId="0"/>
      <p:bldP spid="2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4">
            <a:extLst>
              <a:ext uri="{FF2B5EF4-FFF2-40B4-BE49-F238E27FC236}">
                <a16:creationId xmlns:a16="http://schemas.microsoft.com/office/drawing/2014/main" id="{3CD5A73F-81C9-4328-AC1B-5D8078E0F5D1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332414" y="5414174"/>
            <a:ext cx="1527175" cy="273302"/>
            <a:chOff x="2062" y="3556"/>
            <a:chExt cx="1749" cy="313"/>
          </a:xfrm>
        </p:grpSpPr>
        <p:sp>
          <p:nvSpPr>
            <p:cNvPr id="5" name="Freeform 45">
              <a:extLst>
                <a:ext uri="{FF2B5EF4-FFF2-40B4-BE49-F238E27FC236}">
                  <a16:creationId xmlns:a16="http://schemas.microsoft.com/office/drawing/2014/main" id="{B4209274-CEDA-4CF1-95C3-DAF16154AD7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62" y="3562"/>
              <a:ext cx="252" cy="301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" name="Freeform 46">
              <a:extLst>
                <a:ext uri="{FF2B5EF4-FFF2-40B4-BE49-F238E27FC236}">
                  <a16:creationId xmlns:a16="http://schemas.microsoft.com/office/drawing/2014/main" id="{E7090F7D-6EFE-4388-9C68-8BEE6A2DF62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43" y="3562"/>
              <a:ext cx="251" cy="301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" name="Freeform 47">
              <a:extLst>
                <a:ext uri="{FF2B5EF4-FFF2-40B4-BE49-F238E27FC236}">
                  <a16:creationId xmlns:a16="http://schemas.microsoft.com/office/drawing/2014/main" id="{DF03B5F7-56EA-4275-AAC8-5CDA5425E29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20" y="3570"/>
              <a:ext cx="252" cy="299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" name="Freeform 48">
              <a:extLst>
                <a:ext uri="{FF2B5EF4-FFF2-40B4-BE49-F238E27FC236}">
                  <a16:creationId xmlns:a16="http://schemas.microsoft.com/office/drawing/2014/main" id="{4DAD4D92-E8FE-46ED-BE2E-B6408E7DD2D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98" y="3570"/>
              <a:ext cx="251" cy="299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C1E9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Freeform 49">
              <a:extLst>
                <a:ext uri="{FF2B5EF4-FFF2-40B4-BE49-F238E27FC236}">
                  <a16:creationId xmlns:a16="http://schemas.microsoft.com/office/drawing/2014/main" id="{8FFDF5C7-EFCE-474A-8590-6E835951CBA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59" y="3556"/>
              <a:ext cx="252" cy="299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D53B8655-7C44-44E1-8CA6-0B5A3E216FCF}"/>
              </a:ext>
            </a:extLst>
          </p:cNvPr>
          <p:cNvSpPr txBox="1"/>
          <p:nvPr/>
        </p:nvSpPr>
        <p:spPr>
          <a:xfrm>
            <a:off x="-22297" y="2252192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Chapter 4 Binary Relation </a:t>
            </a:r>
          </a:p>
        </p:txBody>
      </p:sp>
    </p:spTree>
    <p:extLst>
      <p:ext uri="{BB962C8B-B14F-4D97-AF65-F5344CB8AC3E}">
        <p14:creationId xmlns:p14="http://schemas.microsoft.com/office/powerpoint/2010/main" val="3419386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500"/>
    </mc:Choice>
    <mc:Fallback xmlns="">
      <p:transition spd="slow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65459A86-2236-4247-9311-D46EC9F8D18D}"/>
              </a:ext>
            </a:extLst>
          </p:cNvPr>
          <p:cNvGrpSpPr/>
          <p:nvPr/>
        </p:nvGrpSpPr>
        <p:grpSpPr>
          <a:xfrm>
            <a:off x="119973" y="397477"/>
            <a:ext cx="1449151" cy="180724"/>
            <a:chOff x="5392832" y="1016000"/>
            <a:chExt cx="1449150" cy="180724"/>
          </a:xfrm>
        </p:grpSpPr>
        <p:sp>
          <p:nvSpPr>
            <p:cNvPr id="7" name="Freeform 45">
              <a:extLst>
                <a:ext uri="{FF2B5EF4-FFF2-40B4-BE49-F238E27FC236}">
                  <a16:creationId xmlns:a16="http://schemas.microsoft.com/office/drawing/2014/main" id="{79F5C682-BDEF-4D53-B481-CCF2EF60A4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8" name="Freeform 46">
              <a:extLst>
                <a:ext uri="{FF2B5EF4-FFF2-40B4-BE49-F238E27FC236}">
                  <a16:creationId xmlns:a16="http://schemas.microsoft.com/office/drawing/2014/main" id="{34E012F1-3888-4574-B83C-160D877B5C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9" name="Freeform 47">
              <a:extLst>
                <a:ext uri="{FF2B5EF4-FFF2-40B4-BE49-F238E27FC236}">
                  <a16:creationId xmlns:a16="http://schemas.microsoft.com/office/drawing/2014/main" id="{92C0B701-D754-4A82-AB31-4E35C971D1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10" name="Freeform 48">
              <a:extLst>
                <a:ext uri="{FF2B5EF4-FFF2-40B4-BE49-F238E27FC236}">
                  <a16:creationId xmlns:a16="http://schemas.microsoft.com/office/drawing/2014/main" id="{60F2428E-B4AC-403A-9F72-86667F8576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11" name="Freeform 49">
              <a:extLst>
                <a:ext uri="{FF2B5EF4-FFF2-40B4-BE49-F238E27FC236}">
                  <a16:creationId xmlns:a16="http://schemas.microsoft.com/office/drawing/2014/main" id="{0C987953-0EFA-465A-B7F9-C0CF22995A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</p:grpSp>
      <p:sp>
        <p:nvSpPr>
          <p:cNvPr id="12" name="灯片编号占位符 1">
            <a:extLst>
              <a:ext uri="{FF2B5EF4-FFF2-40B4-BE49-F238E27FC236}">
                <a16:creationId xmlns:a16="http://schemas.microsoft.com/office/drawing/2014/main" id="{5AEBC6C7-6925-4C9A-B360-18D57EB16C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38416" y="6492875"/>
            <a:ext cx="498022" cy="365125"/>
          </a:xfrm>
        </p:spPr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97B5860-9389-40BC-8CED-DD2AAB23A1E9}" type="slidenum">
              <a:rPr kumimoji="0" lang="zh-CN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Arial Unicode MS" panose="020B0604020202020204" pitchFamily="34" charset="-122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ea typeface="Arial Unicode MS" panose="020B0604020202020204" pitchFamily="34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F7A3F41B-308F-4232-9F10-7DB624028D9A}"/>
              </a:ext>
            </a:extLst>
          </p:cNvPr>
          <p:cNvSpPr txBox="1"/>
          <p:nvPr/>
        </p:nvSpPr>
        <p:spPr>
          <a:xfrm>
            <a:off x="1756364" y="201563"/>
            <a:ext cx="103156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+mn-ea"/>
                <a:sym typeface="+mn-lt"/>
              </a:rPr>
              <a:t>E</a:t>
            </a:r>
            <a:r>
              <a:rPr kumimoji="0" lang="en-US" altLang="zh-CN" sz="32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cs typeface="+mn-ea"/>
                <a:sym typeface="+mn-lt"/>
              </a:rPr>
              <a:t>mpty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cs typeface="+mn-ea"/>
                <a:sym typeface="+mn-lt"/>
              </a:rPr>
              <a:t> relation VS empty relation on empty sets</a:t>
            </a:r>
          </a:p>
        </p:txBody>
      </p:sp>
      <p:sp>
        <p:nvSpPr>
          <p:cNvPr id="13" name="Text Box 6">
            <a:extLst>
              <a:ext uri="{FF2B5EF4-FFF2-40B4-BE49-F238E27FC236}">
                <a16:creationId xmlns:a16="http://schemas.microsoft.com/office/drawing/2014/main" id="{D1C25928-3BE3-4F28-99A4-48A3249220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63628" y="1320610"/>
            <a:ext cx="10228372" cy="954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9pPr>
          </a:lstStyle>
          <a:p>
            <a:pPr marL="457200" indent="-457200" eaLnBrk="1" hangingPunct="1">
              <a:spcBef>
                <a:spcPct val="50000"/>
              </a:spcBef>
              <a:buFont typeface="Wingdings" panose="05000000000000000000" pitchFamily="2" charset="2"/>
              <a:buChar char="l"/>
            </a:pPr>
            <a:r>
              <a:rPr kumimoji="0" lang="en-US" altLang="zh-CN" sz="2800" b="1" dirty="0">
                <a:solidFill>
                  <a:schemeClr val="accent1"/>
                </a:solidFill>
                <a:latin typeface="+mn-lt"/>
              </a:rPr>
              <a:t>Empty relation (</a:t>
            </a:r>
            <a:r>
              <a:rPr kumimoji="0" lang="zh-CN" altLang="en-US" sz="2800" b="1" dirty="0">
                <a:solidFill>
                  <a:schemeClr val="accent1"/>
                </a:solidFill>
                <a:latin typeface="+mn-lt"/>
              </a:rPr>
              <a:t>空关系</a:t>
            </a:r>
            <a:r>
              <a:rPr kumimoji="0" lang="en-US" altLang="zh-CN" sz="2800" b="1" dirty="0">
                <a:solidFill>
                  <a:schemeClr val="accent1"/>
                </a:solidFill>
                <a:latin typeface="+mn-lt"/>
              </a:rPr>
              <a:t>) </a:t>
            </a:r>
            <a:r>
              <a:rPr kumimoji="0" lang="zh-CN" altLang="en-US" sz="2800" b="1" dirty="0">
                <a:latin typeface="+mn-lt"/>
              </a:rPr>
              <a:t>：</a:t>
            </a:r>
            <a:r>
              <a:rPr kumimoji="0" lang="en-US" altLang="zh-CN" sz="2800" b="1" dirty="0">
                <a:latin typeface="+mn-lt"/>
              </a:rPr>
              <a:t> for any set A, empty set is called an empty relation on A.</a:t>
            </a:r>
          </a:p>
        </p:txBody>
      </p:sp>
      <p:sp>
        <p:nvSpPr>
          <p:cNvPr id="14" name="Text Box 7">
            <a:extLst>
              <a:ext uri="{FF2B5EF4-FFF2-40B4-BE49-F238E27FC236}">
                <a16:creationId xmlns:a16="http://schemas.microsoft.com/office/drawing/2014/main" id="{5E22321A-92CA-4E8D-9E35-EA372096ED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60428" y="2223539"/>
            <a:ext cx="9287540" cy="2677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0" lang="en-US" altLang="zh-CN" sz="2800" b="1" dirty="0">
                <a:latin typeface="Times New Roman" panose="02020603050405020304" pitchFamily="18" charset="0"/>
              </a:rPr>
              <a:t>Property: </a:t>
            </a:r>
          </a:p>
          <a:p>
            <a:pPr marL="457200" indent="-457200" eaLnBrk="1" hangingPunct="1">
              <a:spcBef>
                <a:spcPct val="50000"/>
              </a:spcBef>
              <a:buFont typeface="Wingdings" panose="05000000000000000000" pitchFamily="2" charset="2"/>
              <a:buChar char="Ø"/>
            </a:pPr>
            <a:r>
              <a:rPr kumimoji="0" lang="en-US" altLang="zh-CN" sz="2800" b="1" dirty="0">
                <a:latin typeface="Times New Roman" panose="02020603050405020304" pitchFamily="18" charset="0"/>
              </a:rPr>
              <a:t>If A is not empty, empty relation on A is antireflexive, symmetric, antisymmetric, transitive;</a:t>
            </a:r>
          </a:p>
          <a:p>
            <a:pPr marL="457200" indent="-457200" eaLnBrk="1" hangingPunct="1">
              <a:spcBef>
                <a:spcPct val="50000"/>
              </a:spcBef>
              <a:buFont typeface="Wingdings" panose="05000000000000000000" pitchFamily="2" charset="2"/>
              <a:buChar char="Ø"/>
            </a:pPr>
            <a:r>
              <a:rPr kumimoji="0" lang="en-US" altLang="zh-CN" sz="28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If A is an empty set, the empty relation on A is reflexive, antireflexive, symmetric, antisymmetric, transitive.</a:t>
            </a:r>
          </a:p>
        </p:txBody>
      </p:sp>
      <p:sp>
        <p:nvSpPr>
          <p:cNvPr id="15" name="Text Box 8">
            <a:extLst>
              <a:ext uri="{FF2B5EF4-FFF2-40B4-BE49-F238E27FC236}">
                <a16:creationId xmlns:a16="http://schemas.microsoft.com/office/drawing/2014/main" id="{6C247239-5D87-4189-B95F-571CC8C39A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28039" y="5111626"/>
            <a:ext cx="10108399" cy="1600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9pPr>
          </a:lstStyle>
          <a:p>
            <a:pPr marL="457200" indent="-457200">
              <a:spcBef>
                <a:spcPct val="50000"/>
              </a:spcBef>
              <a:buFont typeface="Wingdings" panose="05000000000000000000" pitchFamily="2" charset="2"/>
              <a:buChar char="l"/>
            </a:pPr>
            <a:r>
              <a:rPr kumimoji="0" lang="en-US" altLang="zh-CN" sz="2800" b="1" dirty="0">
                <a:solidFill>
                  <a:schemeClr val="accent1"/>
                </a:solidFill>
                <a:latin typeface="+mn-lt"/>
              </a:rPr>
              <a:t>Relations on empty sets</a:t>
            </a:r>
            <a:r>
              <a:rPr kumimoji="0" lang="en-US" altLang="zh-CN" sz="2800" b="1" dirty="0">
                <a:solidFill>
                  <a:schemeClr val="accent1"/>
                </a:solidFill>
              </a:rPr>
              <a:t> (</a:t>
            </a:r>
            <a:r>
              <a:rPr kumimoji="0" lang="zh-CN" altLang="en-US" sz="2800" b="1" dirty="0">
                <a:solidFill>
                  <a:schemeClr val="accent1"/>
                </a:solidFill>
              </a:rPr>
              <a:t>空集上的关系</a:t>
            </a:r>
            <a:r>
              <a:rPr kumimoji="0" lang="en-US" altLang="zh-CN" sz="2800" b="1" dirty="0">
                <a:solidFill>
                  <a:schemeClr val="accent1"/>
                </a:solidFill>
              </a:rPr>
              <a:t>) </a:t>
            </a:r>
            <a:r>
              <a:rPr kumimoji="0" lang="en-US" altLang="zh-CN" sz="2800" b="1" dirty="0">
                <a:latin typeface="+mn-lt"/>
              </a:rPr>
              <a:t>: </a:t>
            </a:r>
            <a:r>
              <a:rPr kumimoji="0" lang="en-US" altLang="zh-CN" sz="2800" b="1" dirty="0">
                <a:solidFill>
                  <a:schemeClr val="accent2"/>
                </a:solidFill>
                <a:latin typeface="+mn-lt"/>
              </a:rPr>
              <a:t>reflexive, antireflexive, symmetric, antisymmetric, transitive. </a:t>
            </a:r>
          </a:p>
          <a:p>
            <a:pPr marL="457200" indent="-457200" eaLnBrk="1" hangingPunct="1">
              <a:spcBef>
                <a:spcPct val="50000"/>
              </a:spcBef>
              <a:buFont typeface="Wingdings" panose="05000000000000000000" pitchFamily="2" charset="2"/>
              <a:buChar char="l"/>
            </a:pPr>
            <a:r>
              <a:rPr kumimoji="0" lang="en-US" altLang="zh-CN" sz="2800" b="1" dirty="0">
                <a:latin typeface="+mn-lt"/>
              </a:rPr>
              <a:t>Arbitrary meta-relations can be defined on empty sets.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46498688-0C5C-4A72-A511-3790996F16B7}"/>
              </a:ext>
            </a:extLst>
          </p:cNvPr>
          <p:cNvSpPr/>
          <p:nvPr/>
        </p:nvSpPr>
        <p:spPr>
          <a:xfrm>
            <a:off x="0" y="1037509"/>
            <a:ext cx="1689098" cy="5049716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/>
          </a:bodyPr>
          <a:lstStyle/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FF00"/>
                </a:solidFill>
                <a:cs typeface="+mn-ea"/>
                <a:sym typeface="+mn-lt"/>
              </a:rPr>
              <a:t>多重序元与笛卡尔乘积</a:t>
            </a: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元组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有序对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多重序元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笛卡尔乘积</a:t>
            </a: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FF00"/>
                </a:solidFill>
                <a:cs typeface="+mn-ea"/>
                <a:sym typeface="+mn-lt"/>
              </a:rPr>
              <a:t>关系的基本概念</a:t>
            </a: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关系的定义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相等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定义域和值域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b="1" u="sng" dirty="0">
                <a:solidFill>
                  <a:schemeClr val="bg1"/>
                </a:solidFill>
                <a:cs typeface="+mn-ea"/>
                <a:sym typeface="+mn-lt"/>
              </a:rPr>
              <a:t>关系的性质</a:t>
            </a:r>
            <a:endParaRPr lang="en-US" altLang="zh-CN" u="sng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89934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500"/>
    </mc:Choice>
    <mc:Fallback xmlns="">
      <p:transition spd="slow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423AEC-297D-4AC6-937F-565891408581}"/>
              </a:ext>
            </a:extLst>
          </p:cNvPr>
          <p:cNvSpPr txBox="1"/>
          <p:nvPr/>
        </p:nvSpPr>
        <p:spPr>
          <a:xfrm>
            <a:off x="1756364" y="140653"/>
            <a:ext cx="1031566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cs typeface="+mn-ea"/>
                <a:sym typeface="+mn-lt"/>
              </a:rPr>
              <a:t>集合的压缩和开拓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65459A86-2236-4247-9311-D46EC9F8D18D}"/>
              </a:ext>
            </a:extLst>
          </p:cNvPr>
          <p:cNvGrpSpPr/>
          <p:nvPr/>
        </p:nvGrpSpPr>
        <p:grpSpPr>
          <a:xfrm>
            <a:off x="119973" y="397477"/>
            <a:ext cx="1449151" cy="180724"/>
            <a:chOff x="5392832" y="1016000"/>
            <a:chExt cx="1449150" cy="180724"/>
          </a:xfrm>
        </p:grpSpPr>
        <p:sp>
          <p:nvSpPr>
            <p:cNvPr id="7" name="Freeform 45">
              <a:extLst>
                <a:ext uri="{FF2B5EF4-FFF2-40B4-BE49-F238E27FC236}">
                  <a16:creationId xmlns:a16="http://schemas.microsoft.com/office/drawing/2014/main" id="{79F5C682-BDEF-4D53-B481-CCF2EF60A4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8" name="Freeform 46">
              <a:extLst>
                <a:ext uri="{FF2B5EF4-FFF2-40B4-BE49-F238E27FC236}">
                  <a16:creationId xmlns:a16="http://schemas.microsoft.com/office/drawing/2014/main" id="{34E012F1-3888-4574-B83C-160D877B5C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9" name="Freeform 47">
              <a:extLst>
                <a:ext uri="{FF2B5EF4-FFF2-40B4-BE49-F238E27FC236}">
                  <a16:creationId xmlns:a16="http://schemas.microsoft.com/office/drawing/2014/main" id="{92C0B701-D754-4A82-AB31-4E35C971D1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10" name="Freeform 48">
              <a:extLst>
                <a:ext uri="{FF2B5EF4-FFF2-40B4-BE49-F238E27FC236}">
                  <a16:creationId xmlns:a16="http://schemas.microsoft.com/office/drawing/2014/main" id="{60F2428E-B4AC-403A-9F72-86667F8576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11" name="Freeform 49">
              <a:extLst>
                <a:ext uri="{FF2B5EF4-FFF2-40B4-BE49-F238E27FC236}">
                  <a16:creationId xmlns:a16="http://schemas.microsoft.com/office/drawing/2014/main" id="{0C987953-0EFA-465A-B7F9-C0CF22995A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</p:grpSp>
      <p:sp>
        <p:nvSpPr>
          <p:cNvPr id="12" name="灯片编号占位符 1">
            <a:extLst>
              <a:ext uri="{FF2B5EF4-FFF2-40B4-BE49-F238E27FC236}">
                <a16:creationId xmlns:a16="http://schemas.microsoft.com/office/drawing/2014/main" id="{5AEBC6C7-6925-4C9A-B360-18D57EB16C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38416" y="6492875"/>
            <a:ext cx="498022" cy="365125"/>
          </a:xfrm>
        </p:spPr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97B5860-9389-40BC-8CED-DD2AAB23A1E9}" type="slidenum">
              <a:rPr kumimoji="0" lang="zh-CN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Arial Unicode MS" panose="020B0604020202020204" pitchFamily="34" charset="-122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ea typeface="Arial Unicode MS" panose="020B0604020202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3">
                <a:extLst>
                  <a:ext uri="{FF2B5EF4-FFF2-40B4-BE49-F238E27FC236}">
                    <a16:creationId xmlns:a16="http://schemas.microsoft.com/office/drawing/2014/main" id="{367095D3-3142-403D-928D-ECD10F275C65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1935226" y="1215073"/>
                <a:ext cx="10000742" cy="1295400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Font typeface="Arial" panose="020B0604020202020204" pitchFamily="34" charset="0"/>
                  <a:buNone/>
                </a:pPr>
                <a:r>
                  <a:rPr lang="zh-CN" altLang="en-US" b="1" dirty="0">
                    <a:ea typeface="宋体" panose="02010600030101010101" pitchFamily="2" charset="-122"/>
                  </a:rPr>
                  <a:t>定义：设</a:t>
                </a:r>
                <a:r>
                  <a:rPr lang="en-US" altLang="zh-CN" b="1" i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R</a:t>
                </a:r>
                <a:r>
                  <a:rPr lang="zh-CN" altLang="en-US" b="1" dirty="0">
                    <a:ea typeface="宋体" panose="02010600030101010101" pitchFamily="2" charset="-122"/>
                  </a:rPr>
                  <a:t>为集合</a:t>
                </a:r>
                <a:r>
                  <a:rPr lang="en-US" altLang="zh-CN" b="1" i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A</a:t>
                </a:r>
                <a:r>
                  <a:rPr lang="zh-CN" altLang="en-US" b="1" dirty="0">
                    <a:ea typeface="宋体" panose="02010600030101010101" pitchFamily="2" charset="-122"/>
                  </a:rPr>
                  <a:t>上的二元关系且</a:t>
                </a:r>
                <a14:m>
                  <m:oMath xmlns:m="http://schemas.openxmlformats.org/officeDocument/2006/math">
                    <m:r>
                      <a:rPr lang="zh-CN" altLang="en-US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𝑺</m:t>
                    </m:r>
                    <m:r>
                      <a:rPr lang="zh-CN" altLang="en-US" b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⊆</m:t>
                    </m:r>
                    <m:r>
                      <a:rPr lang="zh-CN" altLang="en-US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zh-CN" altLang="en-US" b="1" dirty="0">
                    <a:ea typeface="宋体" panose="02010600030101010101" pitchFamily="2" charset="-122"/>
                  </a:rPr>
                  <a:t>，则称</a:t>
                </a:r>
                <a:r>
                  <a:rPr lang="en-US" altLang="zh-CN" b="1" i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S</a:t>
                </a:r>
                <a:r>
                  <a:rPr lang="zh-CN" altLang="en-US" b="1" dirty="0">
                    <a:ea typeface="宋体" panose="02010600030101010101" pitchFamily="2" charset="-122"/>
                  </a:rPr>
                  <a:t>上的二元关系</a:t>
                </a:r>
                <a14:m>
                  <m:oMath xmlns:m="http://schemas.openxmlformats.org/officeDocument/2006/math">
                    <m:d>
                      <m:dPr>
                        <m:begChr m:val=""/>
                        <m:ctrlPr>
                          <a:rPr lang="zh-CN" alt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𝑹</m:t>
                        </m:r>
                        <m:r>
                          <a:rPr lang="zh-CN" altLang="en-US" b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∩(</m:t>
                        </m:r>
                        <m:r>
                          <a:rPr lang="zh-CN" altLang="en-US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𝑺</m:t>
                        </m:r>
                        <m:r>
                          <a:rPr lang="zh-CN" altLang="en-US" b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zh-CN" altLang="en-US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</m:d>
                  </m:oMath>
                </a14:m>
                <a:r>
                  <a:rPr lang="zh-CN" altLang="en-US" b="1" dirty="0">
                    <a:ea typeface="宋体" panose="02010600030101010101" pitchFamily="2" charset="-122"/>
                  </a:rPr>
                  <a:t>为</a:t>
                </a:r>
                <a:r>
                  <a:rPr lang="en-US" altLang="zh-CN" b="1" i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R</a:t>
                </a:r>
                <a:r>
                  <a:rPr lang="zh-CN" altLang="en-US" b="1" dirty="0">
                    <a:ea typeface="宋体" panose="02010600030101010101" pitchFamily="2" charset="-122"/>
                  </a:rPr>
                  <a:t>在</a:t>
                </a:r>
                <a:r>
                  <a:rPr lang="en-US" altLang="zh-CN" b="1" i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S</a:t>
                </a:r>
                <a:r>
                  <a:rPr lang="zh-CN" altLang="en-US" b="1" dirty="0">
                    <a:ea typeface="宋体" panose="02010600030101010101" pitchFamily="2" charset="-122"/>
                  </a:rPr>
                  <a:t>上的</a:t>
                </a:r>
                <a:r>
                  <a:rPr lang="zh-CN" altLang="en-US" b="1" dirty="0">
                    <a:solidFill>
                      <a:srgbClr val="C00000"/>
                    </a:solidFill>
                    <a:ea typeface="宋体" panose="02010600030101010101" pitchFamily="2" charset="-122"/>
                  </a:rPr>
                  <a:t>压缩</a:t>
                </a:r>
                <a:r>
                  <a:rPr lang="zh-CN" altLang="en-US" b="1" dirty="0">
                    <a:ea typeface="宋体" panose="02010600030101010101" pitchFamily="2" charset="-122"/>
                  </a:rPr>
                  <a:t>，记为</a:t>
                </a:r>
                <a14:m>
                  <m:oMath xmlns:m="http://schemas.openxmlformats.org/officeDocument/2006/math">
                    <m:r>
                      <a:rPr lang="zh-CN" altLang="en-US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𝑹</m:t>
                    </m:r>
                    <m:r>
                      <a:rPr lang="zh-CN" altLang="en-US" b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zh-CN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𝑺</m:t>
                    </m:r>
                  </m:oMath>
                </a14:m>
                <a:r>
                  <a:rPr lang="zh-CN" altLang="en-US" b="1" dirty="0">
                    <a:ea typeface="宋体" panose="02010600030101010101" pitchFamily="2" charset="-122"/>
                  </a:rPr>
                  <a:t>， 并称</a:t>
                </a:r>
                <a:r>
                  <a:rPr lang="en-US" altLang="zh-CN" b="1" i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R</a:t>
                </a:r>
                <a:r>
                  <a:rPr lang="zh-CN" altLang="en-US" b="1" dirty="0">
                    <a:ea typeface="宋体" panose="02010600030101010101" pitchFamily="2" charset="-122"/>
                  </a:rPr>
                  <a:t>为</a:t>
                </a:r>
                <a14:m>
                  <m:oMath xmlns:m="http://schemas.openxmlformats.org/officeDocument/2006/math">
                    <m:r>
                      <a:rPr lang="zh-CN" altLang="en-US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zh-CN" altLang="en-US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zh-CN" altLang="en-US" b="1" dirty="0">
                    <a:ea typeface="宋体" panose="02010600030101010101" pitchFamily="2" charset="-122"/>
                  </a:rPr>
                  <a:t>在</a:t>
                </a:r>
                <a:r>
                  <a:rPr lang="en-US" altLang="zh-CN" b="1" i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A</a:t>
                </a:r>
                <a:r>
                  <a:rPr lang="zh-CN" altLang="en-US" b="1" dirty="0">
                    <a:ea typeface="宋体" panose="02010600030101010101" pitchFamily="2" charset="-122"/>
                  </a:rPr>
                  <a:t>上的</a:t>
                </a:r>
                <a:r>
                  <a:rPr lang="zh-CN" altLang="en-US" b="1" dirty="0">
                    <a:solidFill>
                      <a:srgbClr val="C00000"/>
                    </a:solidFill>
                    <a:ea typeface="宋体" panose="02010600030101010101" pitchFamily="2" charset="-122"/>
                  </a:rPr>
                  <a:t>开拓</a:t>
                </a:r>
                <a:r>
                  <a:rPr lang="zh-CN" altLang="en-US" b="1" dirty="0">
                    <a:ea typeface="宋体" panose="02010600030101010101" pitchFamily="2" charset="-122"/>
                  </a:rPr>
                  <a:t>。 </a:t>
                </a:r>
              </a:p>
            </p:txBody>
          </p:sp>
        </mc:Choice>
        <mc:Fallback xmlns="">
          <p:sp>
            <p:nvSpPr>
              <p:cNvPr id="13" name="Rectangle 3">
                <a:extLst>
                  <a:ext uri="{FF2B5EF4-FFF2-40B4-BE49-F238E27FC236}">
                    <a16:creationId xmlns:a16="http://schemas.microsoft.com/office/drawing/2014/main" id="{367095D3-3142-403D-928D-ECD10F275C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5226" y="1215073"/>
                <a:ext cx="10000742" cy="1295400"/>
              </a:xfrm>
              <a:prstGeom prst="rect">
                <a:avLst/>
              </a:prstGeom>
              <a:blipFill>
                <a:blip r:embed="rId3"/>
                <a:stretch>
                  <a:fillRect l="-1219" t="-9390" r="-1219" b="-75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 Box 13">
                <a:extLst>
                  <a:ext uri="{FF2B5EF4-FFF2-40B4-BE49-F238E27FC236}">
                    <a16:creationId xmlns:a16="http://schemas.microsoft.com/office/drawing/2014/main" id="{0705C7C0-4388-4DA5-92F3-155FDDE8042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30906" y="2644654"/>
                <a:ext cx="6985000" cy="51328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zh-CN" altLang="en-US" sz="2600" b="1" dirty="0">
                    <a:ea typeface="宋体" panose="02010600030101010101" pitchFamily="2" charset="-122"/>
                  </a:rPr>
                  <a:t>定理：设</a:t>
                </a:r>
                <a:r>
                  <a:rPr lang="en-US" altLang="zh-CN" sz="2600" b="1" i="1" dirty="0">
                    <a:ea typeface="宋体" panose="02010600030101010101" pitchFamily="2" charset="-122"/>
                  </a:rPr>
                  <a:t>R</a:t>
                </a:r>
                <a:r>
                  <a:rPr lang="zh-CN" altLang="en-US" sz="2600" b="1" dirty="0">
                    <a:ea typeface="宋体" panose="02010600030101010101" pitchFamily="2" charset="-122"/>
                  </a:rPr>
                  <a:t>为</a:t>
                </a:r>
                <a:r>
                  <a:rPr lang="en-US" altLang="zh-CN" sz="2600" b="1" i="1" dirty="0">
                    <a:ea typeface="宋体" panose="02010600030101010101" pitchFamily="2" charset="-122"/>
                  </a:rPr>
                  <a:t>A</a:t>
                </a:r>
                <a:r>
                  <a:rPr lang="zh-CN" altLang="en-US" sz="2600" b="1" dirty="0">
                    <a:ea typeface="宋体" panose="02010600030101010101" pitchFamily="2" charset="-122"/>
                  </a:rPr>
                  <a:t>的二元关系且</a:t>
                </a:r>
                <a14:m>
                  <m:oMath xmlns:m="http://schemas.openxmlformats.org/officeDocument/2006/math">
                    <m:r>
                      <a:rPr lang="zh-CN" altLang="en-US" sz="2800" i="1">
                        <a:latin typeface="Cambria Math" panose="02040503050406030204" pitchFamily="18" charset="0"/>
                      </a:rPr>
                      <m:t>𝑆</m:t>
                    </m:r>
                    <m:r>
                      <a:rPr lang="zh-CN" altLang="en-US" sz="2800">
                        <a:latin typeface="Cambria Math" panose="02040503050406030204" pitchFamily="18" charset="0"/>
                      </a:rPr>
                      <m:t>⊆</m:t>
                    </m:r>
                    <m:r>
                      <a:rPr lang="zh-CN" altLang="en-US" sz="2800" i="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en-US" sz="2600" b="1" dirty="0">
                    <a:ea typeface="宋体" panose="02010600030101010101" pitchFamily="2" charset="-122"/>
                  </a:rPr>
                  <a:t>，那么：</a:t>
                </a:r>
              </a:p>
            </p:txBody>
          </p:sp>
        </mc:Choice>
        <mc:Fallback xmlns="">
          <p:sp>
            <p:nvSpPr>
              <p:cNvPr id="14" name="Text Box 13">
                <a:extLst>
                  <a:ext uri="{FF2B5EF4-FFF2-40B4-BE49-F238E27FC236}">
                    <a16:creationId xmlns:a16="http://schemas.microsoft.com/office/drawing/2014/main" id="{0705C7C0-4388-4DA5-92F3-155FDDE804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930906" y="2644654"/>
                <a:ext cx="6985000" cy="513282"/>
              </a:xfrm>
              <a:prstGeom prst="rect">
                <a:avLst/>
              </a:prstGeom>
              <a:blipFill>
                <a:blip r:embed="rId4"/>
                <a:stretch>
                  <a:fillRect l="-1571" t="-9524" b="-29762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 Box 17">
                <a:extLst>
                  <a:ext uri="{FF2B5EF4-FFF2-40B4-BE49-F238E27FC236}">
                    <a16:creationId xmlns:a16="http://schemas.microsoft.com/office/drawing/2014/main" id="{759A1090-416D-441C-AB41-96A825FD897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385976" y="3292117"/>
                <a:ext cx="7056438" cy="51328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zh-CN" sz="2600" b="1" dirty="0">
                    <a:ea typeface="宋体" panose="02010600030101010101" pitchFamily="2" charset="-122"/>
                  </a:rPr>
                  <a:t>(1)</a:t>
                </a:r>
                <a:r>
                  <a:rPr lang="zh-CN" altLang="en-US" sz="2600" b="1" dirty="0">
                    <a:ea typeface="宋体" panose="02010600030101010101" pitchFamily="2" charset="-122"/>
                  </a:rPr>
                  <a:t>若</a:t>
                </a:r>
                <a:r>
                  <a:rPr lang="en-US" altLang="zh-CN" sz="2600" b="1" i="1" dirty="0">
                    <a:ea typeface="宋体" panose="02010600030101010101" pitchFamily="2" charset="-122"/>
                  </a:rPr>
                  <a:t>R</a:t>
                </a:r>
                <a:r>
                  <a:rPr lang="zh-CN" altLang="en-US" sz="2600" b="1" dirty="0">
                    <a:ea typeface="宋体" panose="02010600030101010101" pitchFamily="2" charset="-122"/>
                  </a:rPr>
                  <a:t>是自反的，则</a:t>
                </a:r>
                <a14:m>
                  <m:oMath xmlns:m="http://schemas.openxmlformats.org/officeDocument/2006/math">
                    <m:r>
                      <a:rPr lang="zh-CN" altLang="en-US" sz="2800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zh-CN" altLang="en-US" sz="280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zh-CN" sz="2800" i="1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zh-CN" altLang="en-US" sz="2600" b="1" dirty="0">
                    <a:ea typeface="宋体" panose="02010600030101010101" pitchFamily="2" charset="-122"/>
                  </a:rPr>
                  <a:t>也是自反的； </a:t>
                </a:r>
                <a:endParaRPr lang="en-US" altLang="zh-CN" sz="2600" b="1" dirty="0"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15" name="Text Box 17">
                <a:extLst>
                  <a:ext uri="{FF2B5EF4-FFF2-40B4-BE49-F238E27FC236}">
                    <a16:creationId xmlns:a16="http://schemas.microsoft.com/office/drawing/2014/main" id="{759A1090-416D-441C-AB41-96A825FD89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385976" y="3292117"/>
                <a:ext cx="7056438" cy="513282"/>
              </a:xfrm>
              <a:prstGeom prst="rect">
                <a:avLst/>
              </a:prstGeom>
              <a:blipFill>
                <a:blip r:embed="rId5"/>
                <a:stretch>
                  <a:fillRect l="-1554" t="-9524" b="-30952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 Box 22">
                <a:extLst>
                  <a:ext uri="{FF2B5EF4-FFF2-40B4-BE49-F238E27FC236}">
                    <a16:creationId xmlns:a16="http://schemas.microsoft.com/office/drawing/2014/main" id="{51905EF9-D161-4C3C-8597-FFA295ED230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385976" y="3868379"/>
                <a:ext cx="7056438" cy="51328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zh-CN" sz="2600" b="1" dirty="0">
                    <a:ea typeface="宋体" panose="02010600030101010101" pitchFamily="2" charset="-122"/>
                  </a:rPr>
                  <a:t>(2)</a:t>
                </a:r>
                <a:r>
                  <a:rPr lang="zh-CN" altLang="en-US" sz="2600" b="1" dirty="0">
                    <a:ea typeface="宋体" panose="02010600030101010101" pitchFamily="2" charset="-122"/>
                  </a:rPr>
                  <a:t>若</a:t>
                </a:r>
                <a:r>
                  <a:rPr lang="en-US" altLang="zh-CN" sz="2600" b="1" i="1" dirty="0">
                    <a:ea typeface="宋体" panose="02010600030101010101" pitchFamily="2" charset="-122"/>
                  </a:rPr>
                  <a:t>R</a:t>
                </a:r>
                <a:r>
                  <a:rPr lang="zh-CN" altLang="en-US" sz="2600" b="1" dirty="0">
                    <a:ea typeface="宋体" panose="02010600030101010101" pitchFamily="2" charset="-122"/>
                  </a:rPr>
                  <a:t>是反自反的，则</a:t>
                </a:r>
                <a14:m>
                  <m:oMath xmlns:m="http://schemas.openxmlformats.org/officeDocument/2006/math">
                    <m:r>
                      <a:rPr lang="zh-CN" altLang="en-US" sz="2800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zh-CN" altLang="en-US" sz="280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zh-CN" sz="2800" i="1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zh-CN" altLang="en-US" sz="2600" b="1" dirty="0">
                    <a:ea typeface="宋体" panose="02010600030101010101" pitchFamily="2" charset="-122"/>
                  </a:rPr>
                  <a:t>也是反自反的； </a:t>
                </a:r>
                <a:endParaRPr lang="en-US" altLang="zh-CN" sz="2600" b="1" dirty="0"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16" name="Text Box 22">
                <a:extLst>
                  <a:ext uri="{FF2B5EF4-FFF2-40B4-BE49-F238E27FC236}">
                    <a16:creationId xmlns:a16="http://schemas.microsoft.com/office/drawing/2014/main" id="{51905EF9-D161-4C3C-8597-FFA295ED23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385976" y="3868379"/>
                <a:ext cx="7056438" cy="513282"/>
              </a:xfrm>
              <a:prstGeom prst="rect">
                <a:avLst/>
              </a:prstGeom>
              <a:blipFill>
                <a:blip r:embed="rId6"/>
                <a:stretch>
                  <a:fillRect l="-1554" t="-10714" b="-29762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 Box 25">
                <a:extLst>
                  <a:ext uri="{FF2B5EF4-FFF2-40B4-BE49-F238E27FC236}">
                    <a16:creationId xmlns:a16="http://schemas.microsoft.com/office/drawing/2014/main" id="{BBF7C154-505C-4AE6-A2CB-D0F3EBCAE56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385976" y="4373204"/>
                <a:ext cx="7056438" cy="51328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zh-CN" sz="2600" b="1" dirty="0">
                    <a:ea typeface="宋体" panose="02010600030101010101" pitchFamily="2" charset="-122"/>
                  </a:rPr>
                  <a:t>(3)</a:t>
                </a:r>
                <a:r>
                  <a:rPr lang="zh-CN" altLang="en-US" sz="2600" b="1" dirty="0">
                    <a:ea typeface="宋体" panose="02010600030101010101" pitchFamily="2" charset="-122"/>
                  </a:rPr>
                  <a:t>若</a:t>
                </a:r>
                <a:r>
                  <a:rPr lang="en-US" altLang="zh-CN" sz="2600" b="1" i="1" dirty="0">
                    <a:ea typeface="宋体" panose="02010600030101010101" pitchFamily="2" charset="-122"/>
                  </a:rPr>
                  <a:t>R</a:t>
                </a:r>
                <a:r>
                  <a:rPr lang="zh-CN" altLang="en-US" sz="2600" b="1" dirty="0">
                    <a:ea typeface="宋体" panose="02010600030101010101" pitchFamily="2" charset="-122"/>
                  </a:rPr>
                  <a:t>是对称的，则</a:t>
                </a:r>
                <a14:m>
                  <m:oMath xmlns:m="http://schemas.openxmlformats.org/officeDocument/2006/math">
                    <m:r>
                      <a:rPr lang="zh-CN" altLang="en-US" sz="2800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zh-CN" altLang="en-US" sz="280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zh-CN" sz="2800" i="1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zh-CN" altLang="en-US" sz="2600" b="1" dirty="0">
                    <a:ea typeface="宋体" panose="02010600030101010101" pitchFamily="2" charset="-122"/>
                  </a:rPr>
                  <a:t>也是对称的； </a:t>
                </a:r>
                <a:endParaRPr lang="en-US" altLang="zh-CN" sz="2600" b="1" dirty="0"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17" name="Text Box 25">
                <a:extLst>
                  <a:ext uri="{FF2B5EF4-FFF2-40B4-BE49-F238E27FC236}">
                    <a16:creationId xmlns:a16="http://schemas.microsoft.com/office/drawing/2014/main" id="{BBF7C154-505C-4AE6-A2CB-D0F3EBCAE5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385976" y="4373204"/>
                <a:ext cx="7056438" cy="513282"/>
              </a:xfrm>
              <a:prstGeom prst="rect">
                <a:avLst/>
              </a:prstGeom>
              <a:blipFill>
                <a:blip r:embed="rId7"/>
                <a:stretch>
                  <a:fillRect l="-1554" t="-9412" b="-29412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 Box 35">
                <a:extLst>
                  <a:ext uri="{FF2B5EF4-FFF2-40B4-BE49-F238E27FC236}">
                    <a16:creationId xmlns:a16="http://schemas.microsoft.com/office/drawing/2014/main" id="{0ACA3197-283E-4DDE-8B46-8075807CFE1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385976" y="4892317"/>
                <a:ext cx="7056438" cy="51328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zh-CN" sz="2600" b="1" dirty="0">
                    <a:ea typeface="宋体" panose="02010600030101010101" pitchFamily="2" charset="-122"/>
                  </a:rPr>
                  <a:t>(4)</a:t>
                </a:r>
                <a:r>
                  <a:rPr lang="zh-CN" altLang="en-US" sz="2600" b="1" dirty="0">
                    <a:ea typeface="宋体" panose="02010600030101010101" pitchFamily="2" charset="-122"/>
                  </a:rPr>
                  <a:t>若</a:t>
                </a:r>
                <a:r>
                  <a:rPr lang="en-US" altLang="zh-CN" sz="2600" b="1" i="1" dirty="0">
                    <a:ea typeface="宋体" panose="02010600030101010101" pitchFamily="2" charset="-122"/>
                  </a:rPr>
                  <a:t>R</a:t>
                </a:r>
                <a:r>
                  <a:rPr lang="zh-CN" altLang="en-US" sz="2600" b="1" dirty="0">
                    <a:ea typeface="宋体" panose="02010600030101010101" pitchFamily="2" charset="-122"/>
                  </a:rPr>
                  <a:t>是反对称的，则</a:t>
                </a:r>
                <a14:m>
                  <m:oMath xmlns:m="http://schemas.openxmlformats.org/officeDocument/2006/math">
                    <m:r>
                      <a:rPr lang="zh-CN" altLang="en-US" sz="2800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zh-CN" altLang="en-US" sz="280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zh-CN" sz="2800" i="1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zh-CN" altLang="en-US" sz="2600" b="1" dirty="0">
                    <a:ea typeface="宋体" panose="02010600030101010101" pitchFamily="2" charset="-122"/>
                  </a:rPr>
                  <a:t>也是反对称的； </a:t>
                </a:r>
                <a:endParaRPr lang="en-US" altLang="zh-CN" sz="2600" b="1" dirty="0"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18" name="Text Box 35">
                <a:extLst>
                  <a:ext uri="{FF2B5EF4-FFF2-40B4-BE49-F238E27FC236}">
                    <a16:creationId xmlns:a16="http://schemas.microsoft.com/office/drawing/2014/main" id="{0ACA3197-283E-4DDE-8B46-8075807CFE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385976" y="4892317"/>
                <a:ext cx="7056438" cy="513282"/>
              </a:xfrm>
              <a:prstGeom prst="rect">
                <a:avLst/>
              </a:prstGeom>
              <a:blipFill>
                <a:blip r:embed="rId8"/>
                <a:stretch>
                  <a:fillRect l="-1554" t="-10714" b="-29762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 Box 38">
                <a:extLst>
                  <a:ext uri="{FF2B5EF4-FFF2-40B4-BE49-F238E27FC236}">
                    <a16:creationId xmlns:a16="http://schemas.microsoft.com/office/drawing/2014/main" id="{33748B4A-1C10-478A-9699-8C13CBDCE76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385976" y="5395554"/>
                <a:ext cx="7056438" cy="51328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zh-CN" sz="2600" b="1" dirty="0">
                    <a:ea typeface="宋体" panose="02010600030101010101" pitchFamily="2" charset="-122"/>
                  </a:rPr>
                  <a:t>(5)</a:t>
                </a:r>
                <a:r>
                  <a:rPr lang="zh-CN" altLang="en-US" sz="2600" b="1" dirty="0">
                    <a:ea typeface="宋体" panose="02010600030101010101" pitchFamily="2" charset="-122"/>
                  </a:rPr>
                  <a:t>若</a:t>
                </a:r>
                <a:r>
                  <a:rPr lang="en-US" altLang="zh-CN" sz="2600" b="1" i="1" dirty="0">
                    <a:ea typeface="宋体" panose="02010600030101010101" pitchFamily="2" charset="-122"/>
                  </a:rPr>
                  <a:t>R</a:t>
                </a:r>
                <a:r>
                  <a:rPr lang="zh-CN" altLang="en-US" sz="2600" b="1" dirty="0">
                    <a:ea typeface="宋体" panose="02010600030101010101" pitchFamily="2" charset="-122"/>
                  </a:rPr>
                  <a:t>是可传递的，则</a:t>
                </a:r>
                <a14:m>
                  <m:oMath xmlns:m="http://schemas.openxmlformats.org/officeDocument/2006/math">
                    <m:r>
                      <a:rPr lang="zh-CN" altLang="en-US" sz="2800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zh-CN" altLang="en-US" sz="280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zh-CN" sz="2800" i="1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zh-CN" altLang="en-US" sz="2600" b="1" dirty="0">
                    <a:ea typeface="宋体" panose="02010600030101010101" pitchFamily="2" charset="-122"/>
                  </a:rPr>
                  <a:t>也是可传递的； </a:t>
                </a:r>
                <a:endParaRPr lang="en-US" altLang="zh-CN" sz="2600" b="1" dirty="0"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19" name="Text Box 38">
                <a:extLst>
                  <a:ext uri="{FF2B5EF4-FFF2-40B4-BE49-F238E27FC236}">
                    <a16:creationId xmlns:a16="http://schemas.microsoft.com/office/drawing/2014/main" id="{33748B4A-1C10-478A-9699-8C13CBDCE7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385976" y="5395554"/>
                <a:ext cx="7056438" cy="513282"/>
              </a:xfrm>
              <a:prstGeom prst="rect">
                <a:avLst/>
              </a:prstGeom>
              <a:blipFill>
                <a:blip r:embed="rId9"/>
                <a:stretch>
                  <a:fillRect l="-1554" t="-9524" b="-30952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矩形 19">
            <a:extLst>
              <a:ext uri="{FF2B5EF4-FFF2-40B4-BE49-F238E27FC236}">
                <a16:creationId xmlns:a16="http://schemas.microsoft.com/office/drawing/2014/main" id="{8B38400B-6F22-4CCA-A971-2CE14F93CCEA}"/>
              </a:ext>
            </a:extLst>
          </p:cNvPr>
          <p:cNvSpPr/>
          <p:nvPr/>
        </p:nvSpPr>
        <p:spPr>
          <a:xfrm>
            <a:off x="0" y="1037509"/>
            <a:ext cx="1689098" cy="4050596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/>
          </a:bodyPr>
          <a:lstStyle/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FF00"/>
                </a:solidFill>
                <a:cs typeface="+mn-ea"/>
                <a:sym typeface="+mn-lt"/>
              </a:rPr>
              <a:t>关系的性质</a:t>
            </a: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FF00"/>
                </a:solidFill>
                <a:cs typeface="+mn-ea"/>
                <a:sym typeface="+mn-lt"/>
              </a:rPr>
              <a:t>关系的表示</a:t>
            </a: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关系图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关系矩阵</a:t>
            </a:r>
            <a:endParaRPr lang="en-US" altLang="zh-CN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FF00"/>
                </a:solidFill>
                <a:cs typeface="+mn-ea"/>
                <a:sym typeface="+mn-lt"/>
              </a:rPr>
              <a:t>关系的运算</a:t>
            </a: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合成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幂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逆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闭包</a:t>
            </a:r>
            <a:endParaRPr lang="en-US" altLang="zh-CN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08518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500"/>
    </mc:Choice>
    <mc:Fallback xmlns="">
      <p:transition spd="slow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423AEC-297D-4AC6-937F-565891408581}"/>
              </a:ext>
            </a:extLst>
          </p:cNvPr>
          <p:cNvSpPr txBox="1"/>
          <p:nvPr/>
        </p:nvSpPr>
        <p:spPr>
          <a:xfrm>
            <a:off x="1756364" y="103852"/>
            <a:ext cx="1031566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cs typeface="+mn-ea"/>
                <a:sym typeface="+mn-lt"/>
              </a:rPr>
              <a:t>Homework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/>
              <a:cs typeface="+mn-ea"/>
              <a:sym typeface="+mn-lt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65459A86-2236-4247-9311-D46EC9F8D18D}"/>
              </a:ext>
            </a:extLst>
          </p:cNvPr>
          <p:cNvGrpSpPr/>
          <p:nvPr/>
        </p:nvGrpSpPr>
        <p:grpSpPr>
          <a:xfrm>
            <a:off x="119973" y="397477"/>
            <a:ext cx="1449151" cy="180724"/>
            <a:chOff x="5392832" y="1016000"/>
            <a:chExt cx="1449150" cy="180724"/>
          </a:xfrm>
        </p:grpSpPr>
        <p:sp>
          <p:nvSpPr>
            <p:cNvPr id="7" name="Freeform 45">
              <a:extLst>
                <a:ext uri="{FF2B5EF4-FFF2-40B4-BE49-F238E27FC236}">
                  <a16:creationId xmlns:a16="http://schemas.microsoft.com/office/drawing/2014/main" id="{79F5C682-BDEF-4D53-B481-CCF2EF60A4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8" name="Freeform 46">
              <a:extLst>
                <a:ext uri="{FF2B5EF4-FFF2-40B4-BE49-F238E27FC236}">
                  <a16:creationId xmlns:a16="http://schemas.microsoft.com/office/drawing/2014/main" id="{34E012F1-3888-4574-B83C-160D877B5C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9" name="Freeform 47">
              <a:extLst>
                <a:ext uri="{FF2B5EF4-FFF2-40B4-BE49-F238E27FC236}">
                  <a16:creationId xmlns:a16="http://schemas.microsoft.com/office/drawing/2014/main" id="{92C0B701-D754-4A82-AB31-4E35C971D1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10" name="Freeform 48">
              <a:extLst>
                <a:ext uri="{FF2B5EF4-FFF2-40B4-BE49-F238E27FC236}">
                  <a16:creationId xmlns:a16="http://schemas.microsoft.com/office/drawing/2014/main" id="{60F2428E-B4AC-403A-9F72-86667F8576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11" name="Freeform 49">
              <a:extLst>
                <a:ext uri="{FF2B5EF4-FFF2-40B4-BE49-F238E27FC236}">
                  <a16:creationId xmlns:a16="http://schemas.microsoft.com/office/drawing/2014/main" id="{0C987953-0EFA-465A-B7F9-C0CF22995A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</p:grpSp>
      <p:sp>
        <p:nvSpPr>
          <p:cNvPr id="12" name="灯片编号占位符 1">
            <a:extLst>
              <a:ext uri="{FF2B5EF4-FFF2-40B4-BE49-F238E27FC236}">
                <a16:creationId xmlns:a16="http://schemas.microsoft.com/office/drawing/2014/main" id="{5AEBC6C7-6925-4C9A-B360-18D57EB16C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38416" y="6492875"/>
            <a:ext cx="498022" cy="365125"/>
          </a:xfrm>
        </p:spPr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97B5860-9389-40BC-8CED-DD2AAB23A1E9}" type="slidenum">
              <a:rPr kumimoji="0" lang="zh-CN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Arial Unicode MS" panose="020B0604020202020204" pitchFamily="34" charset="-122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ea typeface="Arial Unicode MS" panose="020B0604020202020204" pitchFamily="34" charset="-122"/>
            </a:endParaRPr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60BF6B23-09E7-4252-BAF6-3866D449800A}"/>
              </a:ext>
            </a:extLst>
          </p:cNvPr>
          <p:cNvSpPr txBox="1">
            <a:spLocks noChangeArrowheads="1"/>
          </p:cNvSpPr>
          <p:nvPr/>
        </p:nvSpPr>
        <p:spPr>
          <a:xfrm>
            <a:off x="1942071" y="1177752"/>
            <a:ext cx="8001000" cy="57150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en-US" altLang="zh-CN" b="1" dirty="0">
                <a:ea typeface="宋体" panose="02010600030101010101" pitchFamily="2" charset="-122"/>
              </a:rPr>
              <a:t>P102</a:t>
            </a:r>
            <a:r>
              <a:rPr kumimoji="0" lang="zh-CN" altLang="en-US" b="1" dirty="0">
                <a:ea typeface="宋体" panose="02010600030101010101" pitchFamily="2" charset="-122"/>
              </a:rPr>
              <a:t>：</a:t>
            </a:r>
            <a:r>
              <a:rPr kumimoji="0" lang="en-US" altLang="zh-CN" b="1" dirty="0">
                <a:ea typeface="宋体" panose="02010600030101010101" pitchFamily="2" charset="-122"/>
              </a:rPr>
              <a:t>1-10 </a:t>
            </a:r>
            <a:r>
              <a:rPr kumimoji="0" lang="zh-CN" altLang="en-US" b="1" dirty="0">
                <a:ea typeface="宋体" panose="02010600030101010101" pitchFamily="2" charset="-122"/>
              </a:rPr>
              <a:t>（</a:t>
            </a:r>
            <a:r>
              <a:rPr kumimoji="0" lang="en-US" altLang="zh-CN" b="1" dirty="0">
                <a:ea typeface="宋体" panose="02010600030101010101" pitchFamily="2" charset="-122"/>
              </a:rPr>
              <a:t> odd number  of each question</a:t>
            </a:r>
            <a:r>
              <a:rPr kumimoji="0" lang="zh-CN" altLang="en-US" b="1" dirty="0">
                <a:ea typeface="宋体" panose="02010600030101010101" pitchFamily="2" charset="-122"/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3232142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500"/>
    </mc:Choice>
    <mc:Fallback xmlns="">
      <p:transition spd="slow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4C04545-2802-4FCF-BD2E-FE2CAE3E53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2538" y="394817"/>
            <a:ext cx="6626927" cy="6068369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1DA241D7-B97E-4B16-BB15-99D1630496C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82538" y="5066856"/>
            <a:ext cx="6626927" cy="1069536"/>
          </a:xfrm>
          <a:prstGeom prst="rect">
            <a:avLst/>
          </a:prstGeom>
        </p:spPr>
      </p:pic>
      <p:grpSp>
        <p:nvGrpSpPr>
          <p:cNvPr id="5" name="Group 44">
            <a:extLst>
              <a:ext uri="{FF2B5EF4-FFF2-40B4-BE49-F238E27FC236}">
                <a16:creationId xmlns:a16="http://schemas.microsoft.com/office/drawing/2014/main" id="{096E4B33-F89F-4985-8780-100AC33DCC33}"/>
              </a:ext>
            </a:extLst>
          </p:cNvPr>
          <p:cNvGrpSpPr>
            <a:grpSpLocks noChangeAspect="1"/>
          </p:cNvGrpSpPr>
          <p:nvPr/>
        </p:nvGrpSpPr>
        <p:grpSpPr bwMode="auto">
          <a:xfrm rot="21339516">
            <a:off x="5332414" y="5414174"/>
            <a:ext cx="1527175" cy="273302"/>
            <a:chOff x="2062" y="3556"/>
            <a:chExt cx="1749" cy="313"/>
          </a:xfrm>
        </p:grpSpPr>
        <p:sp>
          <p:nvSpPr>
            <p:cNvPr id="6" name="Freeform 45">
              <a:extLst>
                <a:ext uri="{FF2B5EF4-FFF2-40B4-BE49-F238E27FC236}">
                  <a16:creationId xmlns:a16="http://schemas.microsoft.com/office/drawing/2014/main" id="{C8189997-D278-41AC-9D5D-767D2794CCE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62" y="3562"/>
              <a:ext cx="252" cy="301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" name="Freeform 46">
              <a:extLst>
                <a:ext uri="{FF2B5EF4-FFF2-40B4-BE49-F238E27FC236}">
                  <a16:creationId xmlns:a16="http://schemas.microsoft.com/office/drawing/2014/main" id="{D12FFF93-AA62-453D-8582-AFD3F69A604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43" y="3562"/>
              <a:ext cx="251" cy="301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" name="Freeform 47">
              <a:extLst>
                <a:ext uri="{FF2B5EF4-FFF2-40B4-BE49-F238E27FC236}">
                  <a16:creationId xmlns:a16="http://schemas.microsoft.com/office/drawing/2014/main" id="{86257049-5E40-4F01-90BC-ABCCD0E5B0D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20" y="3570"/>
              <a:ext cx="252" cy="299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Freeform 48">
              <a:extLst>
                <a:ext uri="{FF2B5EF4-FFF2-40B4-BE49-F238E27FC236}">
                  <a16:creationId xmlns:a16="http://schemas.microsoft.com/office/drawing/2014/main" id="{3AC4D908-3318-46B4-8023-37468DED65B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98" y="3570"/>
              <a:ext cx="251" cy="299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C1E9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Freeform 49">
              <a:extLst>
                <a:ext uri="{FF2B5EF4-FFF2-40B4-BE49-F238E27FC236}">
                  <a16:creationId xmlns:a16="http://schemas.microsoft.com/office/drawing/2014/main" id="{20BEA49B-EEB0-426D-A9DD-BA75DE0C47B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59" y="3556"/>
              <a:ext cx="252" cy="299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48A9758E-41A3-41D5-AD49-1C8B7D043580}"/>
              </a:ext>
            </a:extLst>
          </p:cNvPr>
          <p:cNvSpPr txBox="1"/>
          <p:nvPr/>
        </p:nvSpPr>
        <p:spPr>
          <a:xfrm rot="21349005">
            <a:off x="3686445" y="2872332"/>
            <a:ext cx="483658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9600" dirty="0">
                <a:solidFill>
                  <a:schemeClr val="bg1"/>
                </a:solidFill>
                <a:cs typeface="+mn-ea"/>
                <a:sym typeface="+mn-lt"/>
              </a:rPr>
              <a:t>The End</a:t>
            </a:r>
            <a:endParaRPr lang="zh-CN" altLang="en-US" sz="9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5FCC259-BDA4-4441-BF07-B2DF07696EE2}"/>
              </a:ext>
            </a:extLst>
          </p:cNvPr>
          <p:cNvSpPr txBox="1"/>
          <p:nvPr/>
        </p:nvSpPr>
        <p:spPr>
          <a:xfrm rot="21303325">
            <a:off x="4092967" y="4405319"/>
            <a:ext cx="4006067" cy="67114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/>
          </a:bodyPr>
          <a:lstStyle/>
          <a:p>
            <a:pPr algn="ctr">
              <a:lnSpc>
                <a:spcPct val="114000"/>
              </a:lnSpc>
            </a:pPr>
            <a:r>
              <a:rPr lang="en-US" altLang="zh-CN" sz="3600" dirty="0">
                <a:solidFill>
                  <a:schemeClr val="bg1"/>
                </a:solidFill>
                <a:cs typeface="+mn-ea"/>
                <a:sym typeface="+mn-lt"/>
              </a:rPr>
              <a:t>Thanks</a:t>
            </a:r>
          </a:p>
        </p:txBody>
      </p:sp>
    </p:spTree>
    <p:extLst>
      <p:ext uri="{BB962C8B-B14F-4D97-AF65-F5344CB8AC3E}">
        <p14:creationId xmlns:p14="http://schemas.microsoft.com/office/powerpoint/2010/main" val="2949563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500"/>
    </mc:Choice>
    <mc:Fallback xmlns=""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65459A86-2236-4247-9311-D46EC9F8D18D}"/>
              </a:ext>
            </a:extLst>
          </p:cNvPr>
          <p:cNvGrpSpPr/>
          <p:nvPr/>
        </p:nvGrpSpPr>
        <p:grpSpPr>
          <a:xfrm>
            <a:off x="119973" y="397477"/>
            <a:ext cx="1449151" cy="180724"/>
            <a:chOff x="5392832" y="1016000"/>
            <a:chExt cx="1449150" cy="180724"/>
          </a:xfrm>
        </p:grpSpPr>
        <p:sp>
          <p:nvSpPr>
            <p:cNvPr id="7" name="Freeform 45">
              <a:extLst>
                <a:ext uri="{FF2B5EF4-FFF2-40B4-BE49-F238E27FC236}">
                  <a16:creationId xmlns:a16="http://schemas.microsoft.com/office/drawing/2014/main" id="{79F5C682-BDEF-4D53-B481-CCF2EF60A4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8" name="Freeform 46">
              <a:extLst>
                <a:ext uri="{FF2B5EF4-FFF2-40B4-BE49-F238E27FC236}">
                  <a16:creationId xmlns:a16="http://schemas.microsoft.com/office/drawing/2014/main" id="{34E012F1-3888-4574-B83C-160D877B5C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9" name="Freeform 47">
              <a:extLst>
                <a:ext uri="{FF2B5EF4-FFF2-40B4-BE49-F238E27FC236}">
                  <a16:creationId xmlns:a16="http://schemas.microsoft.com/office/drawing/2014/main" id="{92C0B701-D754-4A82-AB31-4E35C971D1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10" name="Freeform 48">
              <a:extLst>
                <a:ext uri="{FF2B5EF4-FFF2-40B4-BE49-F238E27FC236}">
                  <a16:creationId xmlns:a16="http://schemas.microsoft.com/office/drawing/2014/main" id="{60F2428E-B4AC-403A-9F72-86667F8576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11" name="Freeform 49">
              <a:extLst>
                <a:ext uri="{FF2B5EF4-FFF2-40B4-BE49-F238E27FC236}">
                  <a16:creationId xmlns:a16="http://schemas.microsoft.com/office/drawing/2014/main" id="{0C987953-0EFA-465A-B7F9-C0CF22995A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</p:grpSp>
      <p:sp>
        <p:nvSpPr>
          <p:cNvPr id="12" name="灯片编号占位符 1">
            <a:extLst>
              <a:ext uri="{FF2B5EF4-FFF2-40B4-BE49-F238E27FC236}">
                <a16:creationId xmlns:a16="http://schemas.microsoft.com/office/drawing/2014/main" id="{5AEBC6C7-6925-4C9A-B360-18D57EB16C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38416" y="6492875"/>
            <a:ext cx="498022" cy="365125"/>
          </a:xfrm>
        </p:spPr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97B5860-9389-40BC-8CED-DD2AAB23A1E9}" type="slidenum">
              <a:rPr kumimoji="0" lang="zh-CN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Arial Unicode MS" panose="020B0604020202020204" pitchFamily="34" charset="-122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ea typeface="Arial Unicode MS" panose="020B0604020202020204" pitchFamily="34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F7A3F41B-308F-4232-9F10-7DB624028D9A}"/>
              </a:ext>
            </a:extLst>
          </p:cNvPr>
          <p:cNvSpPr txBox="1"/>
          <p:nvPr/>
        </p:nvSpPr>
        <p:spPr>
          <a:xfrm>
            <a:off x="1756364" y="103852"/>
            <a:ext cx="1031566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cs typeface="+mn-ea"/>
                <a:sym typeface="+mn-lt"/>
              </a:rPr>
              <a:t>Contents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/>
              <a:cs typeface="+mn-ea"/>
              <a:sym typeface="+mn-lt"/>
            </a:endParaRPr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BE5E221D-4135-441B-AA05-DCA6368C27BC}"/>
              </a:ext>
            </a:extLst>
          </p:cNvPr>
          <p:cNvSpPr txBox="1">
            <a:spLocks noChangeArrowheads="1"/>
          </p:cNvSpPr>
          <p:nvPr/>
        </p:nvSpPr>
        <p:spPr>
          <a:xfrm>
            <a:off x="1975673" y="1310216"/>
            <a:ext cx="9877044" cy="57150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50000"/>
              </a:spcBef>
              <a:buFont typeface="Wingdings" panose="05000000000000000000" pitchFamily="2" charset="2"/>
              <a:buChar char="l"/>
            </a:pPr>
            <a:r>
              <a:rPr lang="en-US" altLang="zh-CN" sz="2400" b="1" dirty="0">
                <a:ea typeface="宋体" panose="02010600030101010101" pitchFamily="2" charset="-122"/>
              </a:rPr>
              <a:t>The </a:t>
            </a:r>
            <a:r>
              <a:rPr lang="en-US" altLang="zh-CN" sz="2400" b="1" dirty="0">
                <a:solidFill>
                  <a:srgbClr val="FF0000"/>
                </a:solidFill>
                <a:ea typeface="宋体" panose="02010600030101010101" pitchFamily="2" charset="-122"/>
              </a:rPr>
              <a:t>relations </a:t>
            </a:r>
            <a:r>
              <a:rPr lang="en-US" altLang="zh-CN" sz="2400" b="1" dirty="0">
                <a:ea typeface="宋体" panose="02010600030101010101" pitchFamily="2" charset="-122"/>
              </a:rPr>
              <a:t>discussed in this chapter (mainly binary relations) are </a:t>
            </a:r>
            <a:r>
              <a:rPr lang="en-US" altLang="zh-CN" sz="2400" b="1" dirty="0">
                <a:solidFill>
                  <a:srgbClr val="FF0000"/>
                </a:solidFill>
                <a:ea typeface="宋体" panose="02010600030101010101" pitchFamily="2" charset="-122"/>
              </a:rPr>
              <a:t>still a set</a:t>
            </a:r>
            <a:r>
              <a:rPr lang="en-US" altLang="zh-CN" sz="2400" b="1" dirty="0">
                <a:ea typeface="宋体" panose="02010600030101010101" pitchFamily="2" charset="-122"/>
              </a:rPr>
              <a:t>, but it is a more complex set than in the previous chapter.</a:t>
            </a:r>
          </a:p>
          <a:p>
            <a:pPr>
              <a:spcBef>
                <a:spcPct val="50000"/>
              </a:spcBef>
              <a:buFont typeface="Wingdings" panose="05000000000000000000" pitchFamily="2" charset="2"/>
              <a:buChar char="l"/>
            </a:pPr>
            <a:r>
              <a:rPr lang="en-US" altLang="zh-CN" sz="2400" b="1" dirty="0">
                <a:solidFill>
                  <a:srgbClr val="FF0000"/>
                </a:solidFill>
                <a:ea typeface="宋体" panose="02010600030101010101" pitchFamily="2" charset="-122"/>
              </a:rPr>
              <a:t>The relation is a subset of the Cartesian product</a:t>
            </a:r>
            <a:r>
              <a:rPr lang="en-US" altLang="zh-CN" sz="2400" b="1" dirty="0">
                <a:ea typeface="宋体" panose="02010600030101010101" pitchFamily="2" charset="-122"/>
              </a:rPr>
              <a:t>, and its elements are in the form of </a:t>
            </a:r>
            <a:r>
              <a:rPr lang="en-US" altLang="zh-CN" sz="2400" b="1" dirty="0">
                <a:solidFill>
                  <a:srgbClr val="FF0000"/>
                </a:solidFill>
                <a:ea typeface="宋体" panose="02010600030101010101" pitchFamily="2" charset="-122"/>
              </a:rPr>
              <a:t>ordered binary tuples (pairs)</a:t>
            </a:r>
            <a:r>
              <a:rPr lang="en-US" altLang="zh-CN" sz="2400" b="1" dirty="0">
                <a:ea typeface="宋体" panose="02010600030101010101" pitchFamily="2" charset="-122"/>
              </a:rPr>
              <a:t>. The two elements of these ordered binary tuples come from two different or the same sets. Therefore, a relation is a set based on other sets.</a:t>
            </a:r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CN" sz="2400" b="1" dirty="0">
                <a:ea typeface="宋体" panose="02010600030101010101" pitchFamily="2" charset="-122"/>
              </a:rPr>
              <a:t>The ordered binary tuples in a relation reflects the relationship between elements in different sets or between elements in the same set. </a:t>
            </a:r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CN" sz="2400" b="1" dirty="0">
                <a:ea typeface="宋体" panose="02010600030101010101" pitchFamily="2" charset="-122"/>
              </a:rPr>
              <a:t>In this chapter, we first discuss the </a:t>
            </a:r>
            <a:r>
              <a:rPr lang="en-US" altLang="zh-CN" sz="2400" b="1" dirty="0">
                <a:solidFill>
                  <a:schemeClr val="accent2"/>
                </a:solidFill>
                <a:ea typeface="宋体" panose="02010600030101010101" pitchFamily="2" charset="-122"/>
              </a:rPr>
              <a:t>basic expressions of relations, then we give the operations of relations, and finally, we discuss several commonly used relations</a:t>
            </a:r>
            <a:r>
              <a:rPr lang="en-US" altLang="zh-CN" sz="2400" b="1" dirty="0">
                <a:ea typeface="宋体" panose="02010600030101010101" pitchFamily="2" charset="-122"/>
              </a:rPr>
              <a:t>.</a:t>
            </a:r>
            <a:endParaRPr lang="en-US" altLang="zh-CN" sz="24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99114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65459A86-2236-4247-9311-D46EC9F8D18D}"/>
              </a:ext>
            </a:extLst>
          </p:cNvPr>
          <p:cNvGrpSpPr/>
          <p:nvPr/>
        </p:nvGrpSpPr>
        <p:grpSpPr>
          <a:xfrm>
            <a:off x="119973" y="397477"/>
            <a:ext cx="1449151" cy="180724"/>
            <a:chOff x="5392832" y="1016000"/>
            <a:chExt cx="1449150" cy="180724"/>
          </a:xfrm>
        </p:grpSpPr>
        <p:sp>
          <p:nvSpPr>
            <p:cNvPr id="7" name="Freeform 45">
              <a:extLst>
                <a:ext uri="{FF2B5EF4-FFF2-40B4-BE49-F238E27FC236}">
                  <a16:creationId xmlns:a16="http://schemas.microsoft.com/office/drawing/2014/main" id="{79F5C682-BDEF-4D53-B481-CCF2EF60A4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8" name="Freeform 46">
              <a:extLst>
                <a:ext uri="{FF2B5EF4-FFF2-40B4-BE49-F238E27FC236}">
                  <a16:creationId xmlns:a16="http://schemas.microsoft.com/office/drawing/2014/main" id="{34E012F1-3888-4574-B83C-160D877B5C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9" name="Freeform 47">
              <a:extLst>
                <a:ext uri="{FF2B5EF4-FFF2-40B4-BE49-F238E27FC236}">
                  <a16:creationId xmlns:a16="http://schemas.microsoft.com/office/drawing/2014/main" id="{92C0B701-D754-4A82-AB31-4E35C971D1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10" name="Freeform 48">
              <a:extLst>
                <a:ext uri="{FF2B5EF4-FFF2-40B4-BE49-F238E27FC236}">
                  <a16:creationId xmlns:a16="http://schemas.microsoft.com/office/drawing/2014/main" id="{60F2428E-B4AC-403A-9F72-86667F8576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11" name="Freeform 49">
              <a:extLst>
                <a:ext uri="{FF2B5EF4-FFF2-40B4-BE49-F238E27FC236}">
                  <a16:creationId xmlns:a16="http://schemas.microsoft.com/office/drawing/2014/main" id="{0C987953-0EFA-465A-B7F9-C0CF22995A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</p:grpSp>
      <p:sp>
        <p:nvSpPr>
          <p:cNvPr id="12" name="灯片编号占位符 1">
            <a:extLst>
              <a:ext uri="{FF2B5EF4-FFF2-40B4-BE49-F238E27FC236}">
                <a16:creationId xmlns:a16="http://schemas.microsoft.com/office/drawing/2014/main" id="{5AEBC6C7-6925-4C9A-B360-18D57EB16C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38416" y="6492875"/>
            <a:ext cx="498022" cy="365125"/>
          </a:xfrm>
        </p:spPr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97B5860-9389-40BC-8CED-DD2AAB23A1E9}" type="slidenum">
              <a:rPr kumimoji="0" lang="zh-CN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Arial Unicode MS" panose="020B0604020202020204" pitchFamily="34" charset="-122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ea typeface="Arial Unicode MS" panose="020B0604020202020204" pitchFamily="34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F7A3F41B-308F-4232-9F10-7DB624028D9A}"/>
              </a:ext>
            </a:extLst>
          </p:cNvPr>
          <p:cNvSpPr txBox="1"/>
          <p:nvPr/>
        </p:nvSpPr>
        <p:spPr>
          <a:xfrm>
            <a:off x="1756364" y="103852"/>
            <a:ext cx="1031566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zh-CN" sz="4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Contents</a:t>
            </a:r>
            <a:endParaRPr lang="zh-CN" altLang="en-US" sz="36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00B0E477-19E3-4F04-AD3C-6784772B3B5A}"/>
              </a:ext>
            </a:extLst>
          </p:cNvPr>
          <p:cNvGrpSpPr/>
          <p:nvPr/>
        </p:nvGrpSpPr>
        <p:grpSpPr>
          <a:xfrm>
            <a:off x="1961342" y="1137557"/>
            <a:ext cx="9654843" cy="5537880"/>
            <a:chOff x="1961342" y="1137557"/>
            <a:chExt cx="9654843" cy="5537880"/>
          </a:xfrm>
        </p:grpSpPr>
        <p:sp>
          <p:nvSpPr>
            <p:cNvPr id="15" name="矩形: 圆角 14">
              <a:extLst>
                <a:ext uri="{FF2B5EF4-FFF2-40B4-BE49-F238E27FC236}">
                  <a16:creationId xmlns:a16="http://schemas.microsoft.com/office/drawing/2014/main" id="{7C17DB2E-5CD6-488C-B2D2-5ACEE90A99F0}"/>
                </a:ext>
              </a:extLst>
            </p:cNvPr>
            <p:cNvSpPr/>
            <p:nvPr/>
          </p:nvSpPr>
          <p:spPr>
            <a:xfrm>
              <a:off x="5551573" y="1137557"/>
              <a:ext cx="1534886" cy="646331"/>
            </a:xfrm>
            <a:prstGeom prst="roundRect">
              <a:avLst/>
            </a:prstGeom>
            <a:solidFill>
              <a:srgbClr val="FF9409"/>
            </a:solidFill>
            <a:ln>
              <a:solidFill>
                <a:schemeClr val="bg1"/>
              </a:solidFill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Set</a:t>
              </a:r>
              <a:endParaRPr lang="zh-CN" altLang="en-US" sz="2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7" name="矩形: 圆角 16">
              <a:extLst>
                <a:ext uri="{FF2B5EF4-FFF2-40B4-BE49-F238E27FC236}">
                  <a16:creationId xmlns:a16="http://schemas.microsoft.com/office/drawing/2014/main" id="{C4B5F7FB-C455-41D9-90E9-072CD32E198C}"/>
                </a:ext>
              </a:extLst>
            </p:cNvPr>
            <p:cNvSpPr/>
            <p:nvPr/>
          </p:nvSpPr>
          <p:spPr>
            <a:xfrm>
              <a:off x="1961342" y="2379621"/>
              <a:ext cx="1534886" cy="489074"/>
            </a:xfrm>
            <a:prstGeom prst="roundRect">
              <a:avLst/>
            </a:prstGeom>
            <a:solidFill>
              <a:srgbClr val="92D050"/>
            </a:solidFill>
            <a:ln>
              <a:solidFill>
                <a:schemeClr val="bg1"/>
              </a:solidFill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dirty="0">
                  <a:solidFill>
                    <a:schemeClr val="tx1"/>
                  </a:solidFill>
                </a:rPr>
                <a:t>Sub Set</a:t>
              </a:r>
              <a:endParaRPr lang="zh-CN" altLang="en-US" sz="2000" b="1" dirty="0">
                <a:solidFill>
                  <a:schemeClr val="tx1"/>
                </a:solidFill>
              </a:endParaRPr>
            </a:p>
          </p:txBody>
        </p:sp>
        <p:sp>
          <p:nvSpPr>
            <p:cNvPr id="18" name="矩形: 圆角 17">
              <a:extLst>
                <a:ext uri="{FF2B5EF4-FFF2-40B4-BE49-F238E27FC236}">
                  <a16:creationId xmlns:a16="http://schemas.microsoft.com/office/drawing/2014/main" id="{D6F6DBFD-DB4A-41F6-AA44-07A4ACEDDC89}"/>
                </a:ext>
              </a:extLst>
            </p:cNvPr>
            <p:cNvSpPr/>
            <p:nvPr/>
          </p:nvSpPr>
          <p:spPr>
            <a:xfrm>
              <a:off x="1966118" y="3256312"/>
              <a:ext cx="1534886" cy="489074"/>
            </a:xfrm>
            <a:prstGeom prst="roundRect">
              <a:avLst/>
            </a:prstGeom>
            <a:solidFill>
              <a:srgbClr val="92D050"/>
            </a:solidFill>
            <a:ln>
              <a:solidFill>
                <a:schemeClr val="bg1"/>
              </a:solidFill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tx1"/>
                  </a:solidFill>
                </a:rPr>
                <a:t>Power Set</a:t>
              </a:r>
              <a:endParaRPr lang="zh-CN" altLang="en-US" sz="2000" b="1" dirty="0">
                <a:solidFill>
                  <a:schemeClr val="tx1"/>
                </a:solidFill>
              </a:endParaRPr>
            </a:p>
          </p:txBody>
        </p:sp>
        <p:sp>
          <p:nvSpPr>
            <p:cNvPr id="19" name="矩形: 圆角 18">
              <a:extLst>
                <a:ext uri="{FF2B5EF4-FFF2-40B4-BE49-F238E27FC236}">
                  <a16:creationId xmlns:a16="http://schemas.microsoft.com/office/drawing/2014/main" id="{DF23A177-CE85-46D0-8842-4252D8148FBA}"/>
                </a:ext>
              </a:extLst>
            </p:cNvPr>
            <p:cNvSpPr/>
            <p:nvPr/>
          </p:nvSpPr>
          <p:spPr>
            <a:xfrm>
              <a:off x="5026338" y="2288693"/>
              <a:ext cx="2585357" cy="1066184"/>
            </a:xfrm>
            <a:prstGeom prst="roundRect">
              <a:avLst/>
            </a:prstGeom>
            <a:solidFill>
              <a:srgbClr val="428B61"/>
            </a:solidFill>
            <a:ln>
              <a:solidFill>
                <a:schemeClr val="bg1"/>
              </a:solidFill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2000" dirty="0"/>
                <a:t>Union, Intersection</a:t>
              </a:r>
            </a:p>
            <a:p>
              <a:pPr algn="ctr"/>
              <a:r>
                <a:rPr lang="en-US" altLang="zh-CN" sz="2000" dirty="0"/>
                <a:t>Complement Difference</a:t>
              </a:r>
              <a:endParaRPr lang="zh-CN" altLang="en-US" sz="2000" dirty="0"/>
            </a:p>
          </p:txBody>
        </p:sp>
        <p:sp>
          <p:nvSpPr>
            <p:cNvPr id="20" name="矩形: 圆角 19">
              <a:extLst>
                <a:ext uri="{FF2B5EF4-FFF2-40B4-BE49-F238E27FC236}">
                  <a16:creationId xmlns:a16="http://schemas.microsoft.com/office/drawing/2014/main" id="{2DAD0449-1355-4B7E-A4A6-65EBB93B7282}"/>
                </a:ext>
              </a:extLst>
            </p:cNvPr>
            <p:cNvSpPr/>
            <p:nvPr/>
          </p:nvSpPr>
          <p:spPr>
            <a:xfrm>
              <a:off x="4903267" y="5359320"/>
              <a:ext cx="2787489" cy="840835"/>
            </a:xfrm>
            <a:prstGeom prst="roundRect">
              <a:avLst/>
            </a:prstGeom>
            <a:solidFill>
              <a:srgbClr val="428B61"/>
            </a:solidFill>
            <a:ln>
              <a:solidFill>
                <a:schemeClr val="bg1"/>
              </a:solidFill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2000" dirty="0"/>
                <a:t>Reflexive, Symmetric, Transitive </a:t>
              </a:r>
            </a:p>
          </p:txBody>
        </p:sp>
        <p:sp>
          <p:nvSpPr>
            <p:cNvPr id="21" name="矩形: 圆角 20">
              <a:extLst>
                <a:ext uri="{FF2B5EF4-FFF2-40B4-BE49-F238E27FC236}">
                  <a16:creationId xmlns:a16="http://schemas.microsoft.com/office/drawing/2014/main" id="{2C16ECC8-910D-4A81-8FA6-3C702FC3AB3A}"/>
                </a:ext>
              </a:extLst>
            </p:cNvPr>
            <p:cNvSpPr/>
            <p:nvPr/>
          </p:nvSpPr>
          <p:spPr>
            <a:xfrm>
              <a:off x="9304425" y="4086278"/>
              <a:ext cx="2038169" cy="489074"/>
            </a:xfrm>
            <a:prstGeom prst="roundRect">
              <a:avLst/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2000" dirty="0"/>
                <a:t>Relations</a:t>
              </a:r>
            </a:p>
          </p:txBody>
        </p:sp>
        <p:sp>
          <p:nvSpPr>
            <p:cNvPr id="22" name="矩形: 圆角 21">
              <a:extLst>
                <a:ext uri="{FF2B5EF4-FFF2-40B4-BE49-F238E27FC236}">
                  <a16:creationId xmlns:a16="http://schemas.microsoft.com/office/drawing/2014/main" id="{E9F3746F-0964-4733-AC45-ACC342241D44}"/>
                </a:ext>
              </a:extLst>
            </p:cNvPr>
            <p:cNvSpPr/>
            <p:nvPr/>
          </p:nvSpPr>
          <p:spPr>
            <a:xfrm>
              <a:off x="9322586" y="5052227"/>
              <a:ext cx="2001843" cy="489074"/>
            </a:xfrm>
            <a:prstGeom prst="roundRect">
              <a:avLst/>
            </a:prstGeom>
            <a:solidFill>
              <a:srgbClr val="00B0F0"/>
            </a:solidFill>
            <a:ln>
              <a:solidFill>
                <a:schemeClr val="bg1"/>
              </a:solidFill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2000" dirty="0"/>
                <a:t>Function</a:t>
              </a:r>
            </a:p>
          </p:txBody>
        </p:sp>
        <p:sp>
          <p:nvSpPr>
            <p:cNvPr id="23" name="矩形: 圆角 22">
              <a:extLst>
                <a:ext uri="{FF2B5EF4-FFF2-40B4-BE49-F238E27FC236}">
                  <a16:creationId xmlns:a16="http://schemas.microsoft.com/office/drawing/2014/main" id="{61C0892D-D783-4760-91A9-08861A8BAD3C}"/>
                </a:ext>
              </a:extLst>
            </p:cNvPr>
            <p:cNvSpPr/>
            <p:nvPr/>
          </p:nvSpPr>
          <p:spPr>
            <a:xfrm>
              <a:off x="9379650" y="2381224"/>
              <a:ext cx="1887720" cy="489074"/>
            </a:xfrm>
            <a:prstGeom prst="roundRect">
              <a:avLst/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2000" dirty="0"/>
                <a:t>Ordered Pair</a:t>
              </a:r>
            </a:p>
          </p:txBody>
        </p:sp>
        <p:sp>
          <p:nvSpPr>
            <p:cNvPr id="24" name="矩形: 圆角 23">
              <a:extLst>
                <a:ext uri="{FF2B5EF4-FFF2-40B4-BE49-F238E27FC236}">
                  <a16:creationId xmlns:a16="http://schemas.microsoft.com/office/drawing/2014/main" id="{984706A1-A4E8-43F6-B071-64768E9238BE}"/>
                </a:ext>
              </a:extLst>
            </p:cNvPr>
            <p:cNvSpPr/>
            <p:nvPr/>
          </p:nvSpPr>
          <p:spPr>
            <a:xfrm>
              <a:off x="9098129" y="3191142"/>
              <a:ext cx="2450760" cy="489074"/>
            </a:xfrm>
            <a:prstGeom prst="roundRect">
              <a:avLst/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2000" dirty="0"/>
                <a:t>Cartesian Products</a:t>
              </a:r>
            </a:p>
          </p:txBody>
        </p:sp>
        <p:sp>
          <p:nvSpPr>
            <p:cNvPr id="25" name="矩形: 圆角 24">
              <a:extLst>
                <a:ext uri="{FF2B5EF4-FFF2-40B4-BE49-F238E27FC236}">
                  <a16:creationId xmlns:a16="http://schemas.microsoft.com/office/drawing/2014/main" id="{D3A31CAB-5501-48B9-86B9-4D09556CE615}"/>
                </a:ext>
              </a:extLst>
            </p:cNvPr>
            <p:cNvSpPr/>
            <p:nvPr/>
          </p:nvSpPr>
          <p:spPr>
            <a:xfrm>
              <a:off x="9030829" y="6018176"/>
              <a:ext cx="2585356" cy="657261"/>
            </a:xfrm>
            <a:prstGeom prst="roundRect">
              <a:avLst/>
            </a:prstGeom>
            <a:solidFill>
              <a:srgbClr val="428B61"/>
            </a:solidFill>
            <a:ln>
              <a:solidFill>
                <a:schemeClr val="bg1"/>
              </a:solidFill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2000" dirty="0"/>
                <a:t>Injection, Onto, Bijection</a:t>
              </a:r>
            </a:p>
          </p:txBody>
        </p:sp>
        <p:cxnSp>
          <p:nvCxnSpPr>
            <p:cNvPr id="26" name="直接箭头连接符 33">
              <a:extLst>
                <a:ext uri="{FF2B5EF4-FFF2-40B4-BE49-F238E27FC236}">
                  <a16:creationId xmlns:a16="http://schemas.microsoft.com/office/drawing/2014/main" id="{BA6CAD92-B7E6-4C1A-AA67-A1D773C58472}"/>
                </a:ext>
              </a:extLst>
            </p:cNvPr>
            <p:cNvCxnSpPr>
              <a:stCxn id="15" idx="2"/>
              <a:endCxn id="17" idx="0"/>
            </p:cNvCxnSpPr>
            <p:nvPr/>
          </p:nvCxnSpPr>
          <p:spPr>
            <a:xfrm rot="5400000">
              <a:off x="4226035" y="286639"/>
              <a:ext cx="595733" cy="3590231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箭头连接符 33">
              <a:extLst>
                <a:ext uri="{FF2B5EF4-FFF2-40B4-BE49-F238E27FC236}">
                  <a16:creationId xmlns:a16="http://schemas.microsoft.com/office/drawing/2014/main" id="{826E7EDF-508E-4E21-855C-103F53619556}"/>
                </a:ext>
              </a:extLst>
            </p:cNvPr>
            <p:cNvCxnSpPr>
              <a:cxnSpLocks/>
              <a:stCxn id="17" idx="2"/>
              <a:endCxn id="18" idx="0"/>
            </p:cNvCxnSpPr>
            <p:nvPr/>
          </p:nvCxnSpPr>
          <p:spPr>
            <a:xfrm rot="16200000" flipH="1">
              <a:off x="2537365" y="3060115"/>
              <a:ext cx="387617" cy="4776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箭头连接符 33">
              <a:extLst>
                <a:ext uri="{FF2B5EF4-FFF2-40B4-BE49-F238E27FC236}">
                  <a16:creationId xmlns:a16="http://schemas.microsoft.com/office/drawing/2014/main" id="{6AF4E571-7E34-47CD-943D-1174D049EE52}"/>
                </a:ext>
              </a:extLst>
            </p:cNvPr>
            <p:cNvCxnSpPr>
              <a:cxnSpLocks/>
              <a:stCxn id="15" idx="2"/>
              <a:endCxn id="19" idx="0"/>
            </p:cNvCxnSpPr>
            <p:nvPr/>
          </p:nvCxnSpPr>
          <p:spPr>
            <a:xfrm rot="16200000" flipH="1">
              <a:off x="6066614" y="2036289"/>
              <a:ext cx="504805" cy="1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箭头连接符 33">
              <a:extLst>
                <a:ext uri="{FF2B5EF4-FFF2-40B4-BE49-F238E27FC236}">
                  <a16:creationId xmlns:a16="http://schemas.microsoft.com/office/drawing/2014/main" id="{9BAF3045-64F1-4A45-B150-31905D56D931}"/>
                </a:ext>
              </a:extLst>
            </p:cNvPr>
            <p:cNvCxnSpPr>
              <a:cxnSpLocks/>
              <a:stCxn id="15" idx="2"/>
              <a:endCxn id="23" idx="0"/>
            </p:cNvCxnSpPr>
            <p:nvPr/>
          </p:nvCxnSpPr>
          <p:spPr>
            <a:xfrm rot="16200000" flipH="1">
              <a:off x="8022595" y="80309"/>
              <a:ext cx="597336" cy="4004494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箭头连接符 33">
              <a:extLst>
                <a:ext uri="{FF2B5EF4-FFF2-40B4-BE49-F238E27FC236}">
                  <a16:creationId xmlns:a16="http://schemas.microsoft.com/office/drawing/2014/main" id="{4F0975FD-2B3A-4577-8772-1436C136F85A}"/>
                </a:ext>
              </a:extLst>
            </p:cNvPr>
            <p:cNvCxnSpPr>
              <a:cxnSpLocks/>
              <a:stCxn id="23" idx="2"/>
              <a:endCxn id="24" idx="0"/>
            </p:cNvCxnSpPr>
            <p:nvPr/>
          </p:nvCxnSpPr>
          <p:spPr>
            <a:xfrm rot="5400000">
              <a:off x="10163088" y="3030720"/>
              <a:ext cx="320844" cy="1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箭头连接符 33">
              <a:extLst>
                <a:ext uri="{FF2B5EF4-FFF2-40B4-BE49-F238E27FC236}">
                  <a16:creationId xmlns:a16="http://schemas.microsoft.com/office/drawing/2014/main" id="{AEE6AB38-3E2C-4A89-BF3E-EA8FE41BDC5D}"/>
                </a:ext>
              </a:extLst>
            </p:cNvPr>
            <p:cNvCxnSpPr>
              <a:cxnSpLocks/>
              <a:stCxn id="24" idx="2"/>
              <a:endCxn id="21" idx="0"/>
            </p:cNvCxnSpPr>
            <p:nvPr/>
          </p:nvCxnSpPr>
          <p:spPr>
            <a:xfrm rot="16200000" flipH="1">
              <a:off x="10120478" y="3883246"/>
              <a:ext cx="406062" cy="1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箭头连接符 33">
              <a:extLst>
                <a:ext uri="{FF2B5EF4-FFF2-40B4-BE49-F238E27FC236}">
                  <a16:creationId xmlns:a16="http://schemas.microsoft.com/office/drawing/2014/main" id="{88A66D29-2554-4090-B1E6-D60F39D73CF2}"/>
                </a:ext>
              </a:extLst>
            </p:cNvPr>
            <p:cNvCxnSpPr>
              <a:cxnSpLocks/>
              <a:stCxn id="21" idx="2"/>
              <a:endCxn id="22" idx="0"/>
            </p:cNvCxnSpPr>
            <p:nvPr/>
          </p:nvCxnSpPr>
          <p:spPr>
            <a:xfrm rot="5400000">
              <a:off x="10085072" y="4813788"/>
              <a:ext cx="476875" cy="2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箭头连接符 33">
              <a:extLst>
                <a:ext uri="{FF2B5EF4-FFF2-40B4-BE49-F238E27FC236}">
                  <a16:creationId xmlns:a16="http://schemas.microsoft.com/office/drawing/2014/main" id="{E236791F-BB2A-4D27-A73E-DABBBB647E0F}"/>
                </a:ext>
              </a:extLst>
            </p:cNvPr>
            <p:cNvCxnSpPr>
              <a:cxnSpLocks/>
              <a:stCxn id="21" idx="2"/>
              <a:endCxn id="20" idx="0"/>
            </p:cNvCxnSpPr>
            <p:nvPr/>
          </p:nvCxnSpPr>
          <p:spPr>
            <a:xfrm rot="5400000">
              <a:off x="7918277" y="2954087"/>
              <a:ext cx="783968" cy="4026498"/>
            </a:xfrm>
            <a:prstGeom prst="bentConnector3">
              <a:avLst>
                <a:gd name="adj1" fmla="val 23618"/>
              </a:avLst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箭头连接符 33">
              <a:extLst>
                <a:ext uri="{FF2B5EF4-FFF2-40B4-BE49-F238E27FC236}">
                  <a16:creationId xmlns:a16="http://schemas.microsoft.com/office/drawing/2014/main" id="{B78B1439-04A6-4B1B-BEE0-5FA5B8978D94}"/>
                </a:ext>
              </a:extLst>
            </p:cNvPr>
            <p:cNvCxnSpPr>
              <a:cxnSpLocks/>
              <a:stCxn id="22" idx="2"/>
              <a:endCxn id="25" idx="0"/>
            </p:cNvCxnSpPr>
            <p:nvPr/>
          </p:nvCxnSpPr>
          <p:spPr>
            <a:xfrm rot="5400000">
              <a:off x="10085071" y="5779738"/>
              <a:ext cx="476875" cy="1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5393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500"/>
    </mc:Choice>
    <mc:Fallback xmlns="">
      <p:transition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65459A86-2236-4247-9311-D46EC9F8D18D}"/>
              </a:ext>
            </a:extLst>
          </p:cNvPr>
          <p:cNvGrpSpPr/>
          <p:nvPr/>
        </p:nvGrpSpPr>
        <p:grpSpPr>
          <a:xfrm>
            <a:off x="119973" y="397477"/>
            <a:ext cx="1449151" cy="180724"/>
            <a:chOff x="5392832" y="1016000"/>
            <a:chExt cx="1449150" cy="180724"/>
          </a:xfrm>
        </p:grpSpPr>
        <p:sp>
          <p:nvSpPr>
            <p:cNvPr id="7" name="Freeform 45">
              <a:extLst>
                <a:ext uri="{FF2B5EF4-FFF2-40B4-BE49-F238E27FC236}">
                  <a16:creationId xmlns:a16="http://schemas.microsoft.com/office/drawing/2014/main" id="{79F5C682-BDEF-4D53-B481-CCF2EF60A4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8" name="Freeform 46">
              <a:extLst>
                <a:ext uri="{FF2B5EF4-FFF2-40B4-BE49-F238E27FC236}">
                  <a16:creationId xmlns:a16="http://schemas.microsoft.com/office/drawing/2014/main" id="{34E012F1-3888-4574-B83C-160D877B5C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9" name="Freeform 47">
              <a:extLst>
                <a:ext uri="{FF2B5EF4-FFF2-40B4-BE49-F238E27FC236}">
                  <a16:creationId xmlns:a16="http://schemas.microsoft.com/office/drawing/2014/main" id="{92C0B701-D754-4A82-AB31-4E35C971D1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10" name="Freeform 48">
              <a:extLst>
                <a:ext uri="{FF2B5EF4-FFF2-40B4-BE49-F238E27FC236}">
                  <a16:creationId xmlns:a16="http://schemas.microsoft.com/office/drawing/2014/main" id="{60F2428E-B4AC-403A-9F72-86667F8576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11" name="Freeform 49">
              <a:extLst>
                <a:ext uri="{FF2B5EF4-FFF2-40B4-BE49-F238E27FC236}">
                  <a16:creationId xmlns:a16="http://schemas.microsoft.com/office/drawing/2014/main" id="{0C987953-0EFA-465A-B7F9-C0CF22995A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</p:grpSp>
      <p:sp>
        <p:nvSpPr>
          <p:cNvPr id="12" name="灯片编号占位符 1">
            <a:extLst>
              <a:ext uri="{FF2B5EF4-FFF2-40B4-BE49-F238E27FC236}">
                <a16:creationId xmlns:a16="http://schemas.microsoft.com/office/drawing/2014/main" id="{5AEBC6C7-6925-4C9A-B360-18D57EB16C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38416" y="6492875"/>
            <a:ext cx="498022" cy="365125"/>
          </a:xfrm>
        </p:spPr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97B5860-9389-40BC-8CED-DD2AAB23A1E9}" type="slidenum">
              <a:rPr kumimoji="0" lang="zh-CN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Arial Unicode MS" panose="020B0604020202020204" pitchFamily="34" charset="-122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ea typeface="Arial Unicode MS" panose="020B0604020202020204" pitchFamily="34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F7A3F41B-308F-4232-9F10-7DB624028D9A}"/>
              </a:ext>
            </a:extLst>
          </p:cNvPr>
          <p:cNvSpPr txBox="1"/>
          <p:nvPr/>
        </p:nvSpPr>
        <p:spPr>
          <a:xfrm>
            <a:off x="1756364" y="103852"/>
            <a:ext cx="1031566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cs typeface="+mn-ea"/>
                <a:sym typeface="+mn-lt"/>
              </a:rPr>
              <a:t>Contents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/>
              <a:cs typeface="+mn-ea"/>
              <a:sym typeface="+mn-lt"/>
            </a:endParaRPr>
          </a:p>
        </p:txBody>
      </p:sp>
      <p:sp>
        <p:nvSpPr>
          <p:cNvPr id="18" name="Rectangle 3">
            <a:extLst>
              <a:ext uri="{FF2B5EF4-FFF2-40B4-BE49-F238E27FC236}">
                <a16:creationId xmlns:a16="http://schemas.microsoft.com/office/drawing/2014/main" id="{20AF58BB-6BE8-4F53-B2A7-AC89440AF987}"/>
              </a:ext>
            </a:extLst>
          </p:cNvPr>
          <p:cNvSpPr txBox="1">
            <a:spLocks noChangeArrowheads="1"/>
          </p:cNvSpPr>
          <p:nvPr/>
        </p:nvSpPr>
        <p:spPr>
          <a:xfrm>
            <a:off x="2106133" y="1517904"/>
            <a:ext cx="9749170" cy="57150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l"/>
            </a:pPr>
            <a:r>
              <a:rPr lang="en-US" altLang="zh-CN" b="1" dirty="0">
                <a:solidFill>
                  <a:schemeClr val="accent2"/>
                </a:solidFill>
                <a:ea typeface="宋体" panose="02010600030101010101" pitchFamily="2" charset="-122"/>
              </a:rPr>
              <a:t>Ordered couple and Cartesian product</a:t>
            </a:r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CN" b="1" dirty="0">
                <a:solidFill>
                  <a:schemeClr val="accent2"/>
                </a:solidFill>
                <a:ea typeface="宋体" panose="02010600030101010101" pitchFamily="2" charset="-122"/>
              </a:rPr>
              <a:t>Basic concepts of relations</a:t>
            </a:r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CN" b="1" dirty="0">
                <a:solidFill>
                  <a:schemeClr val="accent2"/>
                </a:solidFill>
                <a:ea typeface="宋体" panose="02010600030101010101" pitchFamily="2" charset="-122"/>
              </a:rPr>
              <a:t>Properties of relations</a:t>
            </a:r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CN" b="1" dirty="0">
                <a:solidFill>
                  <a:schemeClr val="accent2"/>
                </a:solidFill>
                <a:ea typeface="宋体" panose="02010600030101010101" pitchFamily="2" charset="-122"/>
              </a:rPr>
              <a:t>Representation of relations</a:t>
            </a:r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CN" b="1" dirty="0">
                <a:solidFill>
                  <a:schemeClr val="accent2"/>
                </a:solidFill>
                <a:ea typeface="宋体" panose="02010600030101010101" pitchFamily="2" charset="-122"/>
              </a:rPr>
              <a:t>Operation of relationships</a:t>
            </a:r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CN" b="1" dirty="0">
                <a:solidFill>
                  <a:schemeClr val="accent2"/>
                </a:solidFill>
                <a:ea typeface="宋体" panose="02010600030101010101" pitchFamily="2" charset="-122"/>
              </a:rPr>
              <a:t>Relations graph and matrix</a:t>
            </a:r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CN" b="1" dirty="0">
                <a:solidFill>
                  <a:schemeClr val="accent2"/>
                </a:solidFill>
                <a:ea typeface="宋体" panose="02010600030101010101" pitchFamily="2" charset="-122"/>
              </a:rPr>
              <a:t>Specific relations</a:t>
            </a:r>
            <a:r>
              <a:rPr lang="zh-CN" altLang="en-US" b="1" dirty="0">
                <a:solidFill>
                  <a:schemeClr val="accent2"/>
                </a:solidFill>
                <a:ea typeface="宋体" panose="02010600030101010101" pitchFamily="2" charset="-122"/>
              </a:rPr>
              <a:t>：</a:t>
            </a:r>
            <a:r>
              <a:rPr lang="en-US" altLang="zh-CN" b="1" dirty="0">
                <a:solidFill>
                  <a:schemeClr val="accent2"/>
                </a:solidFill>
                <a:ea typeface="宋体" panose="02010600030101010101" pitchFamily="2" charset="-122"/>
              </a:rPr>
              <a:t>equivalence relations</a:t>
            </a:r>
            <a:r>
              <a:rPr lang="zh-CN" altLang="en-US" b="1" dirty="0">
                <a:solidFill>
                  <a:schemeClr val="accent2"/>
                </a:solidFill>
                <a:ea typeface="宋体" panose="02010600030101010101" pitchFamily="2" charset="-122"/>
              </a:rPr>
              <a:t> </a:t>
            </a:r>
            <a:r>
              <a:rPr lang="en-US" altLang="zh-CN" b="1" dirty="0">
                <a:solidFill>
                  <a:schemeClr val="accent2"/>
                </a:solidFill>
                <a:ea typeface="宋体" panose="02010600030101010101" pitchFamily="2" charset="-122"/>
              </a:rPr>
              <a:t>and partition, compatibility relation and covering, partial ordering relation and </a:t>
            </a:r>
            <a:r>
              <a:rPr lang="en-US" altLang="zh-CN" b="1" dirty="0" err="1">
                <a:solidFill>
                  <a:schemeClr val="accent2"/>
                </a:solidFill>
                <a:ea typeface="宋体" panose="02010600030101010101" pitchFamily="2" charset="-122"/>
              </a:rPr>
              <a:t>Haust</a:t>
            </a:r>
            <a:r>
              <a:rPr lang="en-US" altLang="zh-CN" b="1" dirty="0">
                <a:solidFill>
                  <a:schemeClr val="accent2"/>
                </a:solidFill>
                <a:ea typeface="宋体" panose="02010600030101010101" pitchFamily="2" charset="-122"/>
              </a:rPr>
              <a:t>.</a:t>
            </a:r>
            <a:r>
              <a:rPr lang="zh-CN" altLang="en-US" b="1" dirty="0">
                <a:solidFill>
                  <a:schemeClr val="accent2"/>
                </a:solidFill>
                <a:ea typeface="宋体" panose="02010600030101010101" pitchFamily="2" charset="-122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2320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500"/>
    </mc:Choice>
    <mc:Fallback xmlns="">
      <p:transition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4">
            <a:extLst>
              <a:ext uri="{FF2B5EF4-FFF2-40B4-BE49-F238E27FC236}">
                <a16:creationId xmlns:a16="http://schemas.microsoft.com/office/drawing/2014/main" id="{3CD5A73F-81C9-4328-AC1B-5D8078E0F5D1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332414" y="5414174"/>
            <a:ext cx="1527175" cy="273302"/>
            <a:chOff x="2062" y="3556"/>
            <a:chExt cx="1749" cy="313"/>
          </a:xfrm>
        </p:grpSpPr>
        <p:sp>
          <p:nvSpPr>
            <p:cNvPr id="5" name="Freeform 45">
              <a:extLst>
                <a:ext uri="{FF2B5EF4-FFF2-40B4-BE49-F238E27FC236}">
                  <a16:creationId xmlns:a16="http://schemas.microsoft.com/office/drawing/2014/main" id="{B4209274-CEDA-4CF1-95C3-DAF16154AD7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62" y="3562"/>
              <a:ext cx="252" cy="301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" name="Freeform 46">
              <a:extLst>
                <a:ext uri="{FF2B5EF4-FFF2-40B4-BE49-F238E27FC236}">
                  <a16:creationId xmlns:a16="http://schemas.microsoft.com/office/drawing/2014/main" id="{E7090F7D-6EFE-4388-9C68-8BEE6A2DF62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43" y="3562"/>
              <a:ext cx="251" cy="301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" name="Freeform 47">
              <a:extLst>
                <a:ext uri="{FF2B5EF4-FFF2-40B4-BE49-F238E27FC236}">
                  <a16:creationId xmlns:a16="http://schemas.microsoft.com/office/drawing/2014/main" id="{DF03B5F7-56EA-4275-AAC8-5CDA5425E29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20" y="3570"/>
              <a:ext cx="252" cy="299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" name="Freeform 48">
              <a:extLst>
                <a:ext uri="{FF2B5EF4-FFF2-40B4-BE49-F238E27FC236}">
                  <a16:creationId xmlns:a16="http://schemas.microsoft.com/office/drawing/2014/main" id="{4DAD4D92-E8FE-46ED-BE2E-B6408E7DD2D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98" y="3570"/>
              <a:ext cx="251" cy="299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C1E9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Freeform 49">
              <a:extLst>
                <a:ext uri="{FF2B5EF4-FFF2-40B4-BE49-F238E27FC236}">
                  <a16:creationId xmlns:a16="http://schemas.microsoft.com/office/drawing/2014/main" id="{8FFDF5C7-EFCE-474A-8590-6E835951CBA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59" y="3556"/>
              <a:ext cx="252" cy="299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D53B8655-7C44-44E1-8CA6-0B5A3E216FCF}"/>
              </a:ext>
            </a:extLst>
          </p:cNvPr>
          <p:cNvSpPr txBox="1"/>
          <p:nvPr/>
        </p:nvSpPr>
        <p:spPr>
          <a:xfrm>
            <a:off x="-22297" y="2252192"/>
            <a:ext cx="12192000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Chapter 4 Binary Relation</a:t>
            </a:r>
          </a:p>
          <a:p>
            <a:pPr algn="ctr"/>
            <a:endParaRPr lang="en-US" altLang="zh-CN" sz="4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  <a:p>
            <a:pPr algn="ctr"/>
            <a:r>
              <a:rPr lang="en-US" altLang="zh-CN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4.1 Multiple ordered tuples and Cartesian product </a:t>
            </a:r>
          </a:p>
        </p:txBody>
      </p:sp>
    </p:spTree>
    <p:extLst>
      <p:ext uri="{BB962C8B-B14F-4D97-AF65-F5344CB8AC3E}">
        <p14:creationId xmlns:p14="http://schemas.microsoft.com/office/powerpoint/2010/main" val="422020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500"/>
    </mc:Choice>
    <mc:Fallback xmlns="">
      <p:transition spd="slow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65459A86-2236-4247-9311-D46EC9F8D18D}"/>
              </a:ext>
            </a:extLst>
          </p:cNvPr>
          <p:cNvGrpSpPr/>
          <p:nvPr/>
        </p:nvGrpSpPr>
        <p:grpSpPr>
          <a:xfrm>
            <a:off x="119973" y="397477"/>
            <a:ext cx="1449151" cy="180724"/>
            <a:chOff x="5392832" y="1016000"/>
            <a:chExt cx="1449150" cy="180724"/>
          </a:xfrm>
        </p:grpSpPr>
        <p:sp>
          <p:nvSpPr>
            <p:cNvPr id="7" name="Freeform 45">
              <a:extLst>
                <a:ext uri="{FF2B5EF4-FFF2-40B4-BE49-F238E27FC236}">
                  <a16:creationId xmlns:a16="http://schemas.microsoft.com/office/drawing/2014/main" id="{79F5C682-BDEF-4D53-B481-CCF2EF60A4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8" name="Freeform 46">
              <a:extLst>
                <a:ext uri="{FF2B5EF4-FFF2-40B4-BE49-F238E27FC236}">
                  <a16:creationId xmlns:a16="http://schemas.microsoft.com/office/drawing/2014/main" id="{34E012F1-3888-4574-B83C-160D877B5C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9" name="Freeform 47">
              <a:extLst>
                <a:ext uri="{FF2B5EF4-FFF2-40B4-BE49-F238E27FC236}">
                  <a16:creationId xmlns:a16="http://schemas.microsoft.com/office/drawing/2014/main" id="{92C0B701-D754-4A82-AB31-4E35C971D1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10" name="Freeform 48">
              <a:extLst>
                <a:ext uri="{FF2B5EF4-FFF2-40B4-BE49-F238E27FC236}">
                  <a16:creationId xmlns:a16="http://schemas.microsoft.com/office/drawing/2014/main" id="{60F2428E-B4AC-403A-9F72-86667F8576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11" name="Freeform 49">
              <a:extLst>
                <a:ext uri="{FF2B5EF4-FFF2-40B4-BE49-F238E27FC236}">
                  <a16:creationId xmlns:a16="http://schemas.microsoft.com/office/drawing/2014/main" id="{0C987953-0EFA-465A-B7F9-C0CF22995A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</p:grpSp>
      <p:sp>
        <p:nvSpPr>
          <p:cNvPr id="12" name="灯片编号占位符 1">
            <a:extLst>
              <a:ext uri="{FF2B5EF4-FFF2-40B4-BE49-F238E27FC236}">
                <a16:creationId xmlns:a16="http://schemas.microsoft.com/office/drawing/2014/main" id="{5AEBC6C7-6925-4C9A-B360-18D57EB16C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38416" y="6492875"/>
            <a:ext cx="498022" cy="365125"/>
          </a:xfrm>
        </p:spPr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97B5860-9389-40BC-8CED-DD2AAB23A1E9}" type="slidenum">
              <a:rPr kumimoji="0" lang="zh-CN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Arial Unicode MS" panose="020B0604020202020204" pitchFamily="34" charset="-122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ea typeface="Arial Unicode MS" panose="020B0604020202020204" pitchFamily="34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F7A3F41B-308F-4232-9F10-7DB624028D9A}"/>
              </a:ext>
            </a:extLst>
          </p:cNvPr>
          <p:cNvSpPr txBox="1"/>
          <p:nvPr/>
        </p:nvSpPr>
        <p:spPr>
          <a:xfrm>
            <a:off x="1756364" y="103852"/>
            <a:ext cx="1031566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cs typeface="+mn-ea"/>
                <a:sym typeface="+mn-lt"/>
              </a:rPr>
              <a:t>Tuples (</a:t>
            </a:r>
            <a:r>
              <a:rPr kumimoji="0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cs typeface="+mn-ea"/>
                <a:sym typeface="+mn-lt"/>
              </a:rPr>
              <a:t>元组</a:t>
            </a:r>
            <a:r>
              <a:rPr kumimoji="0" lang="en-US" altLang="zh-CN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cs typeface="+mn-ea"/>
                <a:sym typeface="+mn-lt"/>
              </a:rPr>
              <a:t>)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/>
              <a:cs typeface="+mn-ea"/>
              <a:sym typeface="+mn-lt"/>
            </a:endParaRPr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DB7C2408-250B-4ACF-B728-C4F826325A9A}"/>
              </a:ext>
            </a:extLst>
          </p:cNvPr>
          <p:cNvSpPr txBox="1">
            <a:spLocks noChangeArrowheads="1"/>
          </p:cNvSpPr>
          <p:nvPr/>
        </p:nvSpPr>
        <p:spPr>
          <a:xfrm>
            <a:off x="2011680" y="1162134"/>
            <a:ext cx="8893175" cy="252095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None/>
            </a:pPr>
            <a:r>
              <a:rPr lang="en-US" altLang="zh-CN" b="1" dirty="0">
                <a:ea typeface="宋体" panose="02010600030101010101" pitchFamily="2" charset="-122"/>
              </a:rPr>
              <a:t>The ordered n-tuple </a:t>
            </a:r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&lt;</a:t>
            </a:r>
            <a:r>
              <a:rPr lang="en-US" altLang="zh-CN" b="1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en-US" altLang="zh-CN" b="1" baseline="-25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lang="en-US" altLang="zh-CN" b="1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en-US" altLang="zh-CN" b="1" baseline="-25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lang="mr-IN" altLang="zh-CN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…</a:t>
            </a:r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lang="en-US" altLang="zh-CN" b="1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en-US" altLang="zh-CN" b="1" i="1" baseline="-25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&gt;</a:t>
            </a:r>
            <a:r>
              <a:rPr lang="en-US" altLang="zh-CN" b="1" dirty="0">
                <a:ea typeface="宋体" panose="02010600030101010101" pitchFamily="2" charset="-122"/>
              </a:rPr>
              <a:t>is the ordered collection that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CN" b="1" dirty="0">
                <a:ea typeface="宋体" panose="02010600030101010101" pitchFamily="2" charset="-122"/>
              </a:rPr>
              <a:t>has </a:t>
            </a:r>
            <a:r>
              <a:rPr lang="en-US" altLang="zh-CN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en-US" altLang="zh-CN" baseline="-25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en-US" altLang="zh-CN" b="1" baseline="-25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ea typeface="宋体" panose="02010600030101010101" pitchFamily="2" charset="-122"/>
              </a:rPr>
              <a:t>as its first element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CN" b="1" dirty="0">
                <a:ea typeface="宋体" panose="02010600030101010101" pitchFamily="2" charset="-122"/>
              </a:rPr>
              <a:t>and </a:t>
            </a:r>
            <a:r>
              <a:rPr lang="en-US" altLang="zh-CN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en-US" altLang="zh-CN" baseline="-25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en-US" altLang="zh-CN" b="1" baseline="-25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ea typeface="宋体" panose="02010600030101010101" pitchFamily="2" charset="-122"/>
              </a:rPr>
              <a:t>as its second element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CN" b="1" dirty="0">
                <a:ea typeface="宋体" panose="02010600030101010101" pitchFamily="2" charset="-122"/>
              </a:rPr>
              <a:t>and so on until </a:t>
            </a:r>
            <a:r>
              <a:rPr lang="en-US" altLang="zh-CN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en-US" altLang="zh-CN" i="1" baseline="-25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en-US" altLang="zh-CN" b="1" dirty="0">
                <a:ea typeface="宋体" panose="02010600030101010101" pitchFamily="2" charset="-122"/>
              </a:rPr>
              <a:t> as its last element.</a:t>
            </a:r>
          </a:p>
        </p:txBody>
      </p:sp>
      <p:sp>
        <p:nvSpPr>
          <p:cNvPr id="15" name="Rectangle 3">
            <a:extLst>
              <a:ext uri="{FF2B5EF4-FFF2-40B4-BE49-F238E27FC236}">
                <a16:creationId xmlns:a16="http://schemas.microsoft.com/office/drawing/2014/main" id="{F8F22151-C216-45CE-83C1-CB04D950D0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97024" y="3973513"/>
            <a:ext cx="9036050" cy="2519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Tx/>
              <a:buNone/>
            </a:pPr>
            <a:r>
              <a:rPr kumimoji="0" lang="en-US" altLang="zh-CN" sz="2800" dirty="0"/>
              <a:t>Two tuples are equal if and only if their corresponding elements are equal.</a:t>
            </a:r>
            <a:endParaRPr kumimoji="0" lang="en-US" altLang="zh-CN" sz="2800" b="1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A9411E08-59F4-48D2-998E-CEDCA5D92E2A}"/>
              </a:ext>
            </a:extLst>
          </p:cNvPr>
          <p:cNvSpPr/>
          <p:nvPr/>
        </p:nvSpPr>
        <p:spPr>
          <a:xfrm>
            <a:off x="0" y="1037509"/>
            <a:ext cx="1689098" cy="5049716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/>
          </a:bodyPr>
          <a:lstStyle/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FF00"/>
                </a:solidFill>
                <a:cs typeface="+mn-ea"/>
                <a:sym typeface="+mn-lt"/>
              </a:rPr>
              <a:t>多重序元与笛卡尔乘积</a:t>
            </a: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u="sng" dirty="0">
                <a:solidFill>
                  <a:schemeClr val="bg1"/>
                </a:solidFill>
                <a:cs typeface="+mn-ea"/>
                <a:sym typeface="+mn-lt"/>
              </a:rPr>
              <a:t>元组</a:t>
            </a:r>
            <a:endParaRPr lang="en-US" altLang="zh-CN" u="sng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有序对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多重序元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笛卡尔乘积</a:t>
            </a:r>
            <a:endParaRPr lang="zh-CN" altLang="en-US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FF00"/>
                </a:solidFill>
                <a:cs typeface="+mn-ea"/>
                <a:sym typeface="+mn-lt"/>
              </a:rPr>
              <a:t>关系的基本概念</a:t>
            </a: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关系的定义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相等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定义域和值域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FF00"/>
                </a:solidFill>
                <a:cs typeface="+mn-ea"/>
                <a:sym typeface="+mn-lt"/>
              </a:rPr>
              <a:t>关系的性质</a:t>
            </a: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27162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500"/>
    </mc:Choice>
    <mc:Fallback xmlns="">
      <p:transition spd="slow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65459A86-2236-4247-9311-D46EC9F8D18D}"/>
              </a:ext>
            </a:extLst>
          </p:cNvPr>
          <p:cNvGrpSpPr/>
          <p:nvPr/>
        </p:nvGrpSpPr>
        <p:grpSpPr>
          <a:xfrm>
            <a:off x="119973" y="397477"/>
            <a:ext cx="1449151" cy="180724"/>
            <a:chOff x="5392832" y="1016000"/>
            <a:chExt cx="1449150" cy="180724"/>
          </a:xfrm>
        </p:grpSpPr>
        <p:sp>
          <p:nvSpPr>
            <p:cNvPr id="7" name="Freeform 45">
              <a:extLst>
                <a:ext uri="{FF2B5EF4-FFF2-40B4-BE49-F238E27FC236}">
                  <a16:creationId xmlns:a16="http://schemas.microsoft.com/office/drawing/2014/main" id="{79F5C682-BDEF-4D53-B481-CCF2EF60A4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8" name="Freeform 46">
              <a:extLst>
                <a:ext uri="{FF2B5EF4-FFF2-40B4-BE49-F238E27FC236}">
                  <a16:creationId xmlns:a16="http://schemas.microsoft.com/office/drawing/2014/main" id="{34E012F1-3888-4574-B83C-160D877B5C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9" name="Freeform 47">
              <a:extLst>
                <a:ext uri="{FF2B5EF4-FFF2-40B4-BE49-F238E27FC236}">
                  <a16:creationId xmlns:a16="http://schemas.microsoft.com/office/drawing/2014/main" id="{92C0B701-D754-4A82-AB31-4E35C971D1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10" name="Freeform 48">
              <a:extLst>
                <a:ext uri="{FF2B5EF4-FFF2-40B4-BE49-F238E27FC236}">
                  <a16:creationId xmlns:a16="http://schemas.microsoft.com/office/drawing/2014/main" id="{60F2428E-B4AC-403A-9F72-86667F8576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11" name="Freeform 49">
              <a:extLst>
                <a:ext uri="{FF2B5EF4-FFF2-40B4-BE49-F238E27FC236}">
                  <a16:creationId xmlns:a16="http://schemas.microsoft.com/office/drawing/2014/main" id="{0C987953-0EFA-465A-B7F9-C0CF22995A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</p:grpSp>
      <p:sp>
        <p:nvSpPr>
          <p:cNvPr id="12" name="灯片编号占位符 1">
            <a:extLst>
              <a:ext uri="{FF2B5EF4-FFF2-40B4-BE49-F238E27FC236}">
                <a16:creationId xmlns:a16="http://schemas.microsoft.com/office/drawing/2014/main" id="{5AEBC6C7-6925-4C9A-B360-18D57EB16C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38416" y="6492875"/>
            <a:ext cx="498022" cy="365125"/>
          </a:xfrm>
        </p:spPr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97B5860-9389-40BC-8CED-DD2AAB23A1E9}" type="slidenum">
              <a:rPr kumimoji="0" lang="zh-CN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Arial Unicode MS" panose="020B0604020202020204" pitchFamily="34" charset="-122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ea typeface="Arial Unicode MS" panose="020B0604020202020204" pitchFamily="34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F7A3F41B-308F-4232-9F10-7DB624028D9A}"/>
              </a:ext>
            </a:extLst>
          </p:cNvPr>
          <p:cNvSpPr txBox="1"/>
          <p:nvPr/>
        </p:nvSpPr>
        <p:spPr>
          <a:xfrm>
            <a:off x="1756364" y="103852"/>
            <a:ext cx="1031566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cs typeface="+mn-ea"/>
                <a:sym typeface="+mn-lt"/>
              </a:rPr>
              <a:t>Ordered Pair (</a:t>
            </a:r>
            <a:r>
              <a:rPr kumimoji="0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cs typeface="+mn-ea"/>
                <a:sym typeface="+mn-lt"/>
              </a:rPr>
              <a:t>有序对</a:t>
            </a:r>
            <a:r>
              <a:rPr kumimoji="0" lang="en-US" altLang="zh-CN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cs typeface="+mn-ea"/>
                <a:sym typeface="+mn-lt"/>
              </a:rPr>
              <a:t>)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5755C14-DBA8-409A-B307-7633C260F5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3397" y="1288011"/>
            <a:ext cx="7998645" cy="5139373"/>
          </a:xfrm>
          <a:prstGeom prst="rect">
            <a:avLst/>
          </a:prstGeom>
        </p:spPr>
      </p:pic>
      <p:pic>
        <p:nvPicPr>
          <p:cNvPr id="14" name="Picture 6">
            <a:extLst>
              <a:ext uri="{FF2B5EF4-FFF2-40B4-BE49-F238E27FC236}">
                <a16:creationId xmlns:a16="http://schemas.microsoft.com/office/drawing/2014/main" id="{211AC00B-1916-4C37-B98E-657BA45B02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4169" y="2668588"/>
            <a:ext cx="5713412" cy="3824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 Box 7">
            <a:extLst>
              <a:ext uri="{FF2B5EF4-FFF2-40B4-BE49-F238E27FC236}">
                <a16:creationId xmlns:a16="http://schemas.microsoft.com/office/drawing/2014/main" id="{9171896B-567C-4CBF-9E73-EC315F13E5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79320" y="2828354"/>
            <a:ext cx="24479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0" lang="en-US" altLang="zh-CN" sz="2400" b="1" dirty="0">
                <a:latin typeface="Times New Roman" panose="02020603050405020304" pitchFamily="18" charset="0"/>
              </a:rPr>
              <a:t>{2,3}={3,2}</a:t>
            </a:r>
          </a:p>
        </p:txBody>
      </p:sp>
      <p:graphicFrame>
        <p:nvGraphicFramePr>
          <p:cNvPr id="17" name="Object 8">
            <a:extLst>
              <a:ext uri="{FF2B5EF4-FFF2-40B4-BE49-F238E27FC236}">
                <a16:creationId xmlns:a16="http://schemas.microsoft.com/office/drawing/2014/main" id="{E7D07A1F-3B26-409D-9174-0AD2FF5BCCF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44891980"/>
              </p:ext>
            </p:extLst>
          </p:nvPr>
        </p:nvGraphicFramePr>
        <p:xfrm>
          <a:off x="8786271" y="3700272"/>
          <a:ext cx="2232025" cy="452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323" name="Equation" r:id="rId6" imgW="1002865" imgH="203112" progId="Equation.DSMT4">
                  <p:embed/>
                </p:oleObj>
              </mc:Choice>
              <mc:Fallback>
                <p:oleObj name="Equation" r:id="rId6" imgW="1002865" imgH="203112" progId="Equation.DSMT4">
                  <p:embed/>
                  <p:pic>
                    <p:nvPicPr>
                      <p:cNvPr id="19464" name="Object 8">
                        <a:extLst>
                          <a:ext uri="{FF2B5EF4-FFF2-40B4-BE49-F238E27FC236}">
                            <a16:creationId xmlns:a16="http://schemas.microsoft.com/office/drawing/2014/main" id="{6A4E65A1-B66C-48DA-9E70-4649684359E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786271" y="3700272"/>
                        <a:ext cx="2232025" cy="4524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矩形 18">
            <a:extLst>
              <a:ext uri="{FF2B5EF4-FFF2-40B4-BE49-F238E27FC236}">
                <a16:creationId xmlns:a16="http://schemas.microsoft.com/office/drawing/2014/main" id="{D9C2F7F0-AD05-47E9-B9E6-163D000796DA}"/>
              </a:ext>
            </a:extLst>
          </p:cNvPr>
          <p:cNvSpPr/>
          <p:nvPr/>
        </p:nvSpPr>
        <p:spPr>
          <a:xfrm>
            <a:off x="0" y="1037509"/>
            <a:ext cx="1689098" cy="5049716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/>
          </a:bodyPr>
          <a:lstStyle/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FF00"/>
                </a:solidFill>
                <a:cs typeface="+mn-ea"/>
                <a:sym typeface="+mn-lt"/>
              </a:rPr>
              <a:t>多重序元与笛卡尔乘积</a:t>
            </a: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元组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u="sng" dirty="0">
                <a:solidFill>
                  <a:schemeClr val="bg1"/>
                </a:solidFill>
                <a:cs typeface="+mn-ea"/>
                <a:sym typeface="+mn-lt"/>
              </a:rPr>
              <a:t>有序对</a:t>
            </a:r>
            <a:endParaRPr lang="en-US" altLang="zh-CN" u="sng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多重序元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笛卡尔乘积</a:t>
            </a:r>
            <a:endParaRPr lang="zh-CN" altLang="en-US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FF00"/>
                </a:solidFill>
                <a:cs typeface="+mn-ea"/>
                <a:sym typeface="+mn-lt"/>
              </a:rPr>
              <a:t>关系的基本概念</a:t>
            </a: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关系的定义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相等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定义域和值域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FF00"/>
                </a:solidFill>
                <a:cs typeface="+mn-ea"/>
                <a:sym typeface="+mn-lt"/>
              </a:rPr>
              <a:t>关系的性质</a:t>
            </a: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99522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500"/>
    </mc:Choice>
    <mc:Fallback xmlns="">
      <p:transition spd="slow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</p:tagLst>
</file>

<file path=ppt/theme/theme1.xml><?xml version="1.0" encoding="utf-8"?>
<a:theme xmlns:a="http://schemas.openxmlformats.org/drawingml/2006/main" name="第一PPT，www.1ppt.com">
  <a:themeElements>
    <a:clrScheme name="自定义 277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E53238"/>
      </a:accent1>
      <a:accent2>
        <a:srgbClr val="0064D2"/>
      </a:accent2>
      <a:accent3>
        <a:srgbClr val="E53238"/>
      </a:accent3>
      <a:accent4>
        <a:srgbClr val="0064D2"/>
      </a:accent4>
      <a:accent5>
        <a:srgbClr val="E53238"/>
      </a:accent5>
      <a:accent6>
        <a:srgbClr val="0064D2"/>
      </a:accent6>
      <a:hlink>
        <a:srgbClr val="E53238"/>
      </a:hlink>
      <a:folHlink>
        <a:srgbClr val="BFBFBF"/>
      </a:folHlink>
    </a:clrScheme>
    <a:fontScheme name="oa3beuqa">
      <a:majorFont>
        <a:latin typeface="Arial"/>
        <a:ea typeface="汉仪跳跳体简"/>
        <a:cs typeface=""/>
      </a:majorFont>
      <a:minorFont>
        <a:latin typeface="Arial"/>
        <a:ea typeface="汉仪跳跳体简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包图主题2" id="{50CFA792-C506-47E4-B272-6A6183483AB3}" vid="{CC1AE437-2F7F-4319-9F22-408F5F8C346F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6688</TotalTime>
  <Words>2500</Words>
  <Application>Microsoft Office PowerPoint</Application>
  <PresentationFormat>宽屏</PresentationFormat>
  <Paragraphs>547</Paragraphs>
  <Slides>33</Slides>
  <Notes>32</Notes>
  <HiddenSlides>0</HiddenSlides>
  <MMClips>0</MMClips>
  <ScaleCrop>false</ScaleCrop>
  <HeadingPairs>
    <vt:vector size="8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33</vt:i4>
      </vt:variant>
    </vt:vector>
  </HeadingPairs>
  <TitlesOfParts>
    <vt:vector size="47" baseType="lpstr">
      <vt:lpstr>Arial Unicode MS</vt:lpstr>
      <vt:lpstr>等线</vt:lpstr>
      <vt:lpstr>汉仪跳跳体简</vt:lpstr>
      <vt:lpstr>华文楷体</vt:lpstr>
      <vt:lpstr>宋体</vt:lpstr>
      <vt:lpstr>Arial</vt:lpstr>
      <vt:lpstr>Calibri</vt:lpstr>
      <vt:lpstr>Cambria Math</vt:lpstr>
      <vt:lpstr>Franklin Gothic Demi</vt:lpstr>
      <vt:lpstr>Symbol</vt:lpstr>
      <vt:lpstr>Times New Roman</vt:lpstr>
      <vt:lpstr>Wingdings</vt:lpstr>
      <vt:lpstr>第一PPT，www.1ppt.com</vt:lpstr>
      <vt:lpstr>Equation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第一PPT，www.1ppt.com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卡通公开课</dc:title>
  <dc:creator>第一PPT</dc:creator>
  <cp:keywords>www.1ppt.com</cp:keywords>
  <dc:description>www.1ppt.com</dc:description>
  <cp:lastModifiedBy>Huawei</cp:lastModifiedBy>
  <cp:revision>335</cp:revision>
  <dcterms:created xsi:type="dcterms:W3CDTF">2017-08-18T03:02:00Z</dcterms:created>
  <dcterms:modified xsi:type="dcterms:W3CDTF">2023-05-15T01:24:25Z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2052-10.1.0.6748</vt:lpwstr>
  </property>
</Properties>
</file>